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1" r:id="rId4"/>
    <p:sldId id="305" r:id="rId5"/>
    <p:sldId id="306" r:id="rId6"/>
    <p:sldId id="259" r:id="rId7"/>
    <p:sldId id="307" r:id="rId8"/>
    <p:sldId id="308" r:id="rId9"/>
    <p:sldId id="302" r:id="rId10"/>
    <p:sldId id="304" r:id="rId11"/>
    <p:sldId id="319" r:id="rId12"/>
    <p:sldId id="320" r:id="rId13"/>
    <p:sldId id="309" r:id="rId14"/>
    <p:sldId id="312" r:id="rId15"/>
    <p:sldId id="313" r:id="rId16"/>
    <p:sldId id="310" r:id="rId17"/>
    <p:sldId id="311" r:id="rId18"/>
    <p:sldId id="303" r:id="rId19"/>
    <p:sldId id="294" r:id="rId20"/>
    <p:sldId id="315" r:id="rId21"/>
    <p:sldId id="314" r:id="rId22"/>
    <p:sldId id="260" r:id="rId23"/>
    <p:sldId id="316" r:id="rId24"/>
    <p:sldId id="317" r:id="rId25"/>
    <p:sldId id="321" r:id="rId26"/>
    <p:sldId id="322" r:id="rId27"/>
    <p:sldId id="323" r:id="rId28"/>
    <p:sldId id="261" r:id="rId29"/>
    <p:sldId id="262" r:id="rId30"/>
    <p:sldId id="318" r:id="rId31"/>
    <p:sldId id="295" r:id="rId32"/>
    <p:sldId id="326" r:id="rId33"/>
    <p:sldId id="352" r:id="rId34"/>
    <p:sldId id="353" r:id="rId35"/>
    <p:sldId id="354" r:id="rId36"/>
    <p:sldId id="356" r:id="rId37"/>
    <p:sldId id="355" r:id="rId38"/>
    <p:sldId id="357" r:id="rId39"/>
    <p:sldId id="263" r:id="rId40"/>
    <p:sldId id="324" r:id="rId41"/>
    <p:sldId id="325" r:id="rId42"/>
    <p:sldId id="264" r:id="rId43"/>
    <p:sldId id="265" r:id="rId44"/>
    <p:sldId id="296" r:id="rId45"/>
    <p:sldId id="336" r:id="rId46"/>
    <p:sldId id="337" r:id="rId47"/>
    <p:sldId id="339" r:id="rId48"/>
    <p:sldId id="340" r:id="rId49"/>
    <p:sldId id="341" r:id="rId50"/>
    <p:sldId id="360" r:id="rId51"/>
    <p:sldId id="361" r:id="rId52"/>
    <p:sldId id="359" r:id="rId53"/>
    <p:sldId id="342" r:id="rId54"/>
    <p:sldId id="327" r:id="rId55"/>
    <p:sldId id="328" r:id="rId56"/>
    <p:sldId id="332" r:id="rId57"/>
    <p:sldId id="333" r:id="rId58"/>
    <p:sldId id="331" r:id="rId59"/>
    <p:sldId id="329" r:id="rId60"/>
    <p:sldId id="330" r:id="rId61"/>
    <p:sldId id="338" r:id="rId62"/>
    <p:sldId id="334" r:id="rId63"/>
    <p:sldId id="335" r:id="rId64"/>
    <p:sldId id="297" r:id="rId65"/>
    <p:sldId id="267" r:id="rId66"/>
    <p:sldId id="268" r:id="rId67"/>
    <p:sldId id="343" r:id="rId68"/>
    <p:sldId id="344" r:id="rId69"/>
    <p:sldId id="346" r:id="rId70"/>
    <p:sldId id="345" r:id="rId71"/>
    <p:sldId id="350" r:id="rId72"/>
    <p:sldId id="351" r:id="rId73"/>
    <p:sldId id="269" r:id="rId74"/>
    <p:sldId id="270" r:id="rId75"/>
    <p:sldId id="347" r:id="rId76"/>
    <p:sldId id="349" r:id="rId77"/>
    <p:sldId id="348" r:id="rId78"/>
    <p:sldId id="298" r:id="rId79"/>
    <p:sldId id="271" r:id="rId80"/>
    <p:sldId id="272" r:id="rId81"/>
    <p:sldId id="358" r:id="rId82"/>
    <p:sldId id="299" r:id="rId83"/>
    <p:sldId id="276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59B2-A885-7D3D-AAA0-63BDFE887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C0F0B-2BC2-19C8-AC92-C0DC1967F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66B4E-78A5-87EE-7865-B4E9F8AA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8DFB-4078-5863-926F-CBEB93EE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D72DA-C0B7-6E79-439C-E2744D83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82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B176-E7BA-49B2-284F-8133CD8C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822E1-6119-15EF-BE5D-833A29BC1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F27F-447C-EE68-D97B-ADC1829FF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706C-D30E-FEF0-9C7A-8FB200EB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B69F-281D-836C-4650-BD033EA0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0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39DD5-251A-D22C-672B-FAE69D5C3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E7D08-4498-0052-6A70-C99D27311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DACE-2AE7-46D4-6DCA-765EDAF6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C113F-7458-93ED-985D-E957B441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6E7-0DB1-544D-13FF-EC257318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32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392E-9973-5515-09C3-305A5202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93B3-0C27-CB49-A822-21ED8293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F4BB-183C-A77F-AFA0-588E5352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9E13-237F-4F14-D4CC-634C5C00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5692-3645-0F26-FB86-E60D3E6F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22AD-5378-23B5-D54C-0BDCB9B2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F77A4-AE75-51CD-2165-42DB06D5E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054B2-ACFB-3BF2-A12A-91517590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7186-B17E-2FB5-1E4F-2B6D0F9E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F01F9-47FA-FE97-DE8E-7040CDAF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4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6651-5CE0-5F86-C7D1-4506E911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CE9E5-AF2B-39BF-4434-0C454DDD0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05462-AF0E-B15A-537E-56C41F191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C11A3-105B-4FFE-1C81-AD2FBF01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41435-3FAF-C6DC-19D2-7F8CCC10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69D3E-F846-5947-3083-11A6A12D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8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72B6-CF2B-78DF-3ECD-B4C57144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54A0E-D02D-F0A6-9E03-0F15DEEC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14AC4-1A89-572E-B41E-EC65674AA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AD59C-5E61-B393-933D-986718EC6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6FBBF-BC4E-A141-9809-AC369D47C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3690D-7D9C-FF93-4A0E-E29C837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BA5CB-E2B6-8C57-6486-5469CED1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04824-29F0-718A-C229-C56479F7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88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650D-F65E-8076-3AC1-C663466D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D998-F8F4-752C-D6FB-0ED8E2E1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E2B9-E826-1B81-6858-6FD717EB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A95E5-4ACF-19A9-5EB2-5AFEB259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1B0B2-1B99-F1B5-25D3-390B0D85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CCA0D-9C22-DD46-D3FA-FD789AC7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76E39-CB99-4819-BECC-A4C4E658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93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A19F-D000-2302-9651-CBEA7BBB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9396-FD3B-D86C-8B4E-0F7F6607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904A2-289F-FC5D-E77A-93B3FF36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436C-6F48-983E-1896-3150E13E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3A49E-3C51-9894-91CA-7DBF4251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05F93-BB8F-E86F-5803-8CFDA47F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92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BD5B-14AD-1835-A5EF-F93B808D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C212A-E065-BB93-EC50-515983792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8BD36-386F-8A5C-DF8F-AED2A638B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CB429-78C5-FA4C-32CD-743096BA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990A9-66C6-E283-56D6-0E202702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74F63-7DC3-21D8-5FF2-C63C5C30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2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051E6-9C2A-4946-7ECB-9C841C23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E745-5748-A111-A88B-BE4E0A50A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C66E-9492-97A4-D362-938CA7DEF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8195-3848-426E-A2B4-384BDB1AFD1F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14B3B-B620-49F8-3B6F-C31B525F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0F0D6-6F1E-2209-77BE-46B891088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13AF-2D8A-4091-A15F-CB367DA3EEB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5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D127-D68A-2487-5D38-93E36CAF1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740"/>
            <a:ext cx="9144000" cy="2841223"/>
          </a:xfrm>
        </p:spPr>
        <p:txBody>
          <a:bodyPr/>
          <a:lstStyle/>
          <a:p>
            <a:r>
              <a:rPr lang="fr-FR" dirty="0"/>
              <a:t>Security &amp; </a:t>
            </a:r>
            <a:r>
              <a:rPr lang="fr-FR" dirty="0" err="1"/>
              <a:t>Privacy</a:t>
            </a:r>
            <a:r>
              <a:rPr lang="fr-FR" dirty="0"/>
              <a:t> - Part 2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Managment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1EB16-6994-99E4-5504-E4BE679A9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176"/>
            <a:ext cx="9144000" cy="1454624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56351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FDAF-0485-1575-4F3F-D64AE61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1" y="122830"/>
            <a:ext cx="12014579" cy="1128216"/>
          </a:xfrm>
        </p:spPr>
        <p:txBody>
          <a:bodyPr/>
          <a:lstStyle/>
          <a:p>
            <a:pPr algn="ctr"/>
            <a:r>
              <a:rPr lang="fr-FR" dirty="0"/>
              <a:t>Recommandations for url </a:t>
            </a:r>
            <a:r>
              <a:rPr lang="fr-FR" dirty="0" err="1"/>
              <a:t>query</a:t>
            </a:r>
            <a:r>
              <a:rPr lang="fr-FR" dirty="0"/>
              <a:t>-param</a:t>
            </a:r>
            <a:br>
              <a:rPr lang="fr-FR" dirty="0"/>
            </a:br>
            <a:r>
              <a:rPr lang="fr-FR" dirty="0"/>
              <a:t>http://...</a:t>
            </a:r>
            <a:r>
              <a:rPr lang="fr-FR" dirty="0" err="1"/>
              <a:t>path?token</a:t>
            </a:r>
            <a:r>
              <a:rPr lang="fr-FR" dirty="0"/>
              <a:t>=**secret**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36E04-77AA-EA91-C7CA-0C288BDE56F3}"/>
              </a:ext>
            </a:extLst>
          </p:cNvPr>
          <p:cNvSpPr txBox="1"/>
          <p:nvPr/>
        </p:nvSpPr>
        <p:spPr>
          <a:xfrm>
            <a:off x="2584549" y="2629469"/>
            <a:ext cx="6954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WARNING : </a:t>
            </a:r>
            <a:r>
              <a:rPr lang="fr-FR" sz="2000" dirty="0" err="1"/>
              <a:t>many</a:t>
            </a:r>
            <a:r>
              <a:rPr lang="fr-FR" sz="2000" dirty="0"/>
              <a:t> http servers and </a:t>
            </a:r>
            <a:r>
              <a:rPr lang="fr-FR" sz="2000" dirty="0" err="1"/>
              <a:t>equipments</a:t>
            </a:r>
            <a:r>
              <a:rPr lang="fr-FR" sz="2000" dirty="0"/>
              <a:t> (Firewall, </a:t>
            </a:r>
            <a:r>
              <a:rPr lang="fr-FR" sz="2000" dirty="0" err="1"/>
              <a:t>Proxies</a:t>
            </a:r>
            <a:r>
              <a:rPr lang="fr-FR" sz="2000" dirty="0"/>
              <a:t>)</a:t>
            </a:r>
          </a:p>
          <a:p>
            <a:r>
              <a:rPr lang="fr-FR" sz="2000" dirty="0"/>
              <a:t> </a:t>
            </a:r>
            <a:r>
              <a:rPr lang="fr-FR" sz="2000" dirty="0" err="1"/>
              <a:t>write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URL in log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AADEB-8C81-933A-039A-EAB09F70CC89}"/>
              </a:ext>
            </a:extLst>
          </p:cNvPr>
          <p:cNvSpPr txBox="1"/>
          <p:nvPr/>
        </p:nvSpPr>
        <p:spPr>
          <a:xfrm>
            <a:off x="2616394" y="3905890"/>
            <a:ext cx="896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Screen sharing, and </a:t>
            </a:r>
            <a:r>
              <a:rPr lang="fr-FR" sz="2000" dirty="0" err="1"/>
              <a:t>copy+paste</a:t>
            </a:r>
            <a:r>
              <a:rPr lang="fr-FR" sz="2000" dirty="0"/>
              <a:t> traces can cause </a:t>
            </a:r>
            <a:r>
              <a:rPr lang="fr-FR" sz="2000" dirty="0" err="1"/>
              <a:t>unwanted</a:t>
            </a:r>
            <a:r>
              <a:rPr lang="fr-FR" sz="2000" dirty="0"/>
              <a:t> data </a:t>
            </a:r>
            <a:r>
              <a:rPr lang="fr-FR" sz="2000" dirty="0" err="1"/>
              <a:t>leakage</a:t>
            </a:r>
            <a:r>
              <a:rPr lang="fr-FR" sz="2000" dirty="0"/>
              <a:t> (by </a:t>
            </a:r>
            <a:r>
              <a:rPr lang="fr-FR" sz="2000" dirty="0" err="1"/>
              <a:t>mistake</a:t>
            </a:r>
            <a:r>
              <a:rPr lang="fr-FR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459D-8559-9D45-1687-0D459F95B067}"/>
              </a:ext>
            </a:extLst>
          </p:cNvPr>
          <p:cNvSpPr txBox="1"/>
          <p:nvPr/>
        </p:nvSpPr>
        <p:spPr>
          <a:xfrm>
            <a:off x="2616394" y="5023951"/>
            <a:ext cx="757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neighboor</a:t>
            </a:r>
            <a:r>
              <a:rPr lang="fr-FR" sz="2000" dirty="0"/>
              <a:t> (</a:t>
            </a:r>
            <a:r>
              <a:rPr lang="fr-FR" sz="2000" dirty="0" err="1"/>
              <a:t>malicious</a:t>
            </a:r>
            <a:r>
              <a:rPr lang="fr-FR" sz="2000" dirty="0"/>
              <a:t>, camera over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shoulder</a:t>
            </a:r>
            <a:r>
              <a:rPr lang="fr-FR" sz="2000" dirty="0"/>
              <a:t>) can </a:t>
            </a:r>
            <a:r>
              <a:rPr lang="fr-FR" sz="2000" dirty="0" err="1"/>
              <a:t>stole</a:t>
            </a:r>
            <a:r>
              <a:rPr lang="fr-FR" sz="2000" dirty="0"/>
              <a:t> secret</a:t>
            </a:r>
          </a:p>
        </p:txBody>
      </p:sp>
    </p:spTree>
    <p:extLst>
      <p:ext uri="{BB962C8B-B14F-4D97-AF65-F5344CB8AC3E}">
        <p14:creationId xmlns:p14="http://schemas.microsoft.com/office/powerpoint/2010/main" val="187697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E5F4-2EA4-E13A-7800-D46190D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143001"/>
          </a:xfrm>
        </p:spPr>
        <p:txBody>
          <a:bodyPr/>
          <a:lstStyle/>
          <a:p>
            <a:pPr algn="ctr"/>
            <a:r>
              <a:rPr lang="fr-FR" dirty="0" err="1"/>
              <a:t>Problem</a:t>
            </a:r>
            <a:r>
              <a:rPr lang="fr-FR" dirty="0"/>
              <a:t> &amp; </a:t>
            </a:r>
            <a:r>
              <a:rPr lang="fr-FR" dirty="0" err="1"/>
              <a:t>Analogy</a:t>
            </a:r>
            <a:r>
              <a:rPr lang="fr-FR" dirty="0"/>
              <a:t> of </a:t>
            </a:r>
            <a:r>
              <a:rPr lang="fr-FR" dirty="0" err="1"/>
              <a:t>giving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DE9E-1FF4-0439-3B3D-BD0809E4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69" y="2843213"/>
            <a:ext cx="5043513" cy="224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0C4F-867A-F453-9595-291BA0D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742382"/>
            <a:ext cx="3710234" cy="2349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2CDB4-1ED8-864D-1391-0095D8DD5E83}"/>
              </a:ext>
            </a:extLst>
          </p:cNvPr>
          <p:cNvSpPr txBox="1"/>
          <p:nvPr/>
        </p:nvSpPr>
        <p:spPr>
          <a:xfrm>
            <a:off x="6877050" y="1578323"/>
            <a:ext cx="5001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Give</a:t>
            </a:r>
            <a:r>
              <a:rPr lang="fr-FR" sz="3200" dirty="0"/>
              <a:t> copy </a:t>
            </a:r>
            <a:r>
              <a:rPr lang="fr-FR" sz="3200" dirty="0" err="1"/>
              <a:t>reusable</a:t>
            </a:r>
            <a:r>
              <a:rPr lang="fr-FR" sz="3200" dirty="0"/>
              <a:t> Signature</a:t>
            </a:r>
          </a:p>
          <a:p>
            <a:r>
              <a:rPr lang="fr-FR" sz="3200" dirty="0" err="1"/>
              <a:t>Give</a:t>
            </a:r>
            <a:r>
              <a:rPr lang="fr-FR" sz="3200" dirty="0"/>
              <a:t> Blank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C90D7-00A0-22C2-827A-721F53D9AF14}"/>
              </a:ext>
            </a:extLst>
          </p:cNvPr>
          <p:cNvSpPr txBox="1"/>
          <p:nvPr/>
        </p:nvSpPr>
        <p:spPr>
          <a:xfrm>
            <a:off x="2386013" y="1919287"/>
            <a:ext cx="231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Give</a:t>
            </a:r>
            <a:r>
              <a:rPr lang="fr-FR" sz="3200" dirty="0"/>
              <a:t> Identity</a:t>
            </a:r>
          </a:p>
        </p:txBody>
      </p:sp>
    </p:spTree>
    <p:extLst>
      <p:ext uri="{BB962C8B-B14F-4D97-AF65-F5344CB8AC3E}">
        <p14:creationId xmlns:p14="http://schemas.microsoft.com/office/powerpoint/2010/main" val="18557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5F56-F17A-D625-BF89-AA007FB14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82850"/>
          </a:xfrm>
        </p:spPr>
        <p:txBody>
          <a:bodyPr/>
          <a:lstStyle/>
          <a:p>
            <a:pPr algn="ctr"/>
            <a:r>
              <a:rPr lang="fr-FR" dirty="0"/>
              <a:t>You </a:t>
            </a:r>
            <a:r>
              <a:rPr lang="fr-FR" dirty="0" err="1"/>
              <a:t>want</a:t>
            </a:r>
            <a:r>
              <a:rPr lang="fr-FR" dirty="0"/>
              <a:t> to "</a:t>
            </a:r>
            <a:r>
              <a:rPr lang="fr-FR" dirty="0" err="1"/>
              <a:t>Sign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(You have to </a:t>
            </a: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ID), </a:t>
            </a:r>
            <a:br>
              <a:rPr lang="fr-FR" dirty="0"/>
            </a:br>
            <a:r>
              <a:rPr lang="fr-FR" dirty="0"/>
              <a:t>But put restrictions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/</a:t>
            </a:r>
            <a:r>
              <a:rPr lang="fr-FR" dirty="0" err="1"/>
              <a:t>Orders</a:t>
            </a:r>
            <a:r>
              <a:rPr lang="fr-FR" dirty="0"/>
              <a:t>/Date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3FBFB-02EA-71FA-4A4C-9615AAF5838F}"/>
              </a:ext>
            </a:extLst>
          </p:cNvPr>
          <p:cNvSpPr txBox="1"/>
          <p:nvPr/>
        </p:nvSpPr>
        <p:spPr>
          <a:xfrm>
            <a:off x="3848100" y="3952875"/>
            <a:ext cx="5151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do </a:t>
            </a:r>
            <a:r>
              <a:rPr lang="fr-FR" sz="2400" dirty="0" err="1"/>
              <a:t>it</a:t>
            </a:r>
            <a:r>
              <a:rPr lang="fr-FR" sz="2400" dirty="0"/>
              <a:t>  for </a:t>
            </a:r>
            <a:r>
              <a:rPr lang="fr-FR" sz="2400" dirty="0" err="1"/>
              <a:t>replacing</a:t>
            </a:r>
            <a:r>
              <a:rPr lang="fr-FR" sz="2400" dirty="0"/>
              <a:t> 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your</a:t>
            </a:r>
            <a:r>
              <a:rPr lang="fr-FR" sz="2400" dirty="0"/>
              <a:t> login/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form</a:t>
            </a:r>
            <a:r>
              <a:rPr lang="fr-FR" sz="2400" dirty="0"/>
              <a:t> </a:t>
            </a:r>
            <a:r>
              <a:rPr lang="fr-FR" sz="2400" dirty="0" err="1"/>
              <a:t>submission</a:t>
            </a:r>
            <a:r>
              <a:rPr lang="fr-FR" sz="2400" dirty="0"/>
              <a:t> </a:t>
            </a:r>
          </a:p>
          <a:p>
            <a:r>
              <a:rPr lang="fr-FR" sz="2400" dirty="0"/>
              <a:t>   on web sites ?</a:t>
            </a:r>
          </a:p>
        </p:txBody>
      </p:sp>
    </p:spTree>
    <p:extLst>
      <p:ext uri="{BB962C8B-B14F-4D97-AF65-F5344CB8AC3E}">
        <p14:creationId xmlns:p14="http://schemas.microsoft.com/office/powerpoint/2010/main" val="357431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0FA7-C1BC-060A-6B70-378B57E7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92300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Cryptographic</a:t>
            </a:r>
            <a:r>
              <a:rPr lang="fr-FR" dirty="0"/>
              <a:t> "Claim" Signature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Identity &amp; </a:t>
            </a:r>
            <a:r>
              <a:rPr lang="fr-FR" dirty="0" err="1"/>
              <a:t>Password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D744B-40BD-B157-FE63-BE7613F6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98" y="3144781"/>
            <a:ext cx="499319" cy="499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B8C5A-7FEB-56CF-7537-F0B2E10A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72" y="3144781"/>
            <a:ext cx="499320" cy="49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7D705-A9F4-0314-B114-4B2DDB98AECC}"/>
              </a:ext>
            </a:extLst>
          </p:cNvPr>
          <p:cNvSpPr txBox="1"/>
          <p:nvPr/>
        </p:nvSpPr>
        <p:spPr>
          <a:xfrm>
            <a:off x="4848225" y="2521059"/>
            <a:ext cx="1148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Public</a:t>
            </a:r>
            <a:br>
              <a:rPr lang="fr-FR" sz="2400" b="1" dirty="0"/>
            </a:br>
            <a:r>
              <a:rPr lang="fr-FR" sz="2400" dirty="0"/>
              <a:t>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995AB-9087-C33E-0A7B-667BF17605F1}"/>
              </a:ext>
            </a:extLst>
          </p:cNvPr>
          <p:cNvSpPr txBox="1"/>
          <p:nvPr/>
        </p:nvSpPr>
        <p:spPr>
          <a:xfrm>
            <a:off x="6433189" y="2519034"/>
            <a:ext cx="108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Private</a:t>
            </a:r>
            <a:br>
              <a:rPr lang="fr-FR" sz="2400" b="1" dirty="0"/>
            </a:br>
            <a:r>
              <a:rPr lang="fr-FR" sz="2400" dirty="0"/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0622-4747-BF71-5180-BCCD2B3C2282}"/>
              </a:ext>
            </a:extLst>
          </p:cNvPr>
          <p:cNvSpPr txBox="1"/>
          <p:nvPr/>
        </p:nvSpPr>
        <p:spPr>
          <a:xfrm>
            <a:off x="1966913" y="4309467"/>
            <a:ext cx="3763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Sign</a:t>
            </a:r>
            <a:r>
              <a:rPr lang="fr-FR" sz="2800" b="1" dirty="0"/>
              <a:t> Data (</a:t>
            </a:r>
            <a:r>
              <a:rPr lang="fr-FR" sz="2800" b="1" dirty="0" err="1"/>
              <a:t>you</a:t>
            </a:r>
            <a:r>
              <a:rPr lang="fr-FR" sz="2800" b="1" dirty="0"/>
              <a:t> </a:t>
            </a:r>
            <a:r>
              <a:rPr lang="fr-FR" sz="2800" b="1" dirty="0" err="1"/>
              <a:t>only</a:t>
            </a:r>
            <a:r>
              <a:rPr lang="fr-FR" sz="28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59ACA-6111-1960-D824-4CC331BF6E5F}"/>
              </a:ext>
            </a:extLst>
          </p:cNvPr>
          <p:cNvSpPr txBox="1"/>
          <p:nvPr/>
        </p:nvSpPr>
        <p:spPr>
          <a:xfrm>
            <a:off x="2461669" y="2982724"/>
            <a:ext cx="3095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asymetric</a:t>
            </a:r>
            <a:r>
              <a:rPr lang="fr-FR" b="1" dirty="0"/>
              <a:t> Key Pair: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E4B73-3B1B-269C-E1DA-C089F0D14662}"/>
              </a:ext>
            </a:extLst>
          </p:cNvPr>
          <p:cNvSpPr txBox="1"/>
          <p:nvPr/>
        </p:nvSpPr>
        <p:spPr>
          <a:xfrm>
            <a:off x="6334125" y="4309467"/>
            <a:ext cx="5729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Verify</a:t>
            </a:r>
            <a:r>
              <a:rPr lang="fr-FR" sz="2800" b="1" dirty="0"/>
              <a:t> (</a:t>
            </a:r>
            <a:r>
              <a:rPr lang="fr-FR" sz="2800" b="1" dirty="0" err="1"/>
              <a:t>everybody</a:t>
            </a:r>
            <a:r>
              <a:rPr lang="fr-FR" sz="2800" b="1" dirty="0"/>
              <a:t>) if </a:t>
            </a:r>
            <a:r>
              <a:rPr lang="fr-FR" sz="2800" b="1" dirty="0" err="1"/>
              <a:t>valid</a:t>
            </a:r>
            <a:r>
              <a:rPr lang="fr-FR" sz="2800" b="1" dirty="0"/>
              <a:t> signature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FEA09E74-0FA3-35B1-C722-DFF74F777736}"/>
              </a:ext>
            </a:extLst>
          </p:cNvPr>
          <p:cNvSpPr/>
          <p:nvPr/>
        </p:nvSpPr>
        <p:spPr>
          <a:xfrm>
            <a:off x="907317" y="4860509"/>
            <a:ext cx="2682279" cy="188795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61760-B4D7-A8CB-FBCD-6901BAC5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30" y="5039153"/>
            <a:ext cx="499320" cy="49932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80D6AC-D609-26EB-5948-4F55C4E7298F}"/>
              </a:ext>
            </a:extLst>
          </p:cNvPr>
          <p:cNvSpPr/>
          <p:nvPr/>
        </p:nvSpPr>
        <p:spPr>
          <a:xfrm>
            <a:off x="3677390" y="5538473"/>
            <a:ext cx="923925" cy="225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A55ED3F3-FD33-340B-171D-FE0F96DFCC96}"/>
              </a:ext>
            </a:extLst>
          </p:cNvPr>
          <p:cNvSpPr/>
          <p:nvPr/>
        </p:nvSpPr>
        <p:spPr>
          <a:xfrm>
            <a:off x="4756211" y="6021274"/>
            <a:ext cx="923925" cy="225151"/>
          </a:xfrm>
          <a:prstGeom prst="snip1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AEC0EE99-6628-437D-D203-DBA2DE2FE9D6}"/>
              </a:ext>
            </a:extLst>
          </p:cNvPr>
          <p:cNvSpPr/>
          <p:nvPr/>
        </p:nvSpPr>
        <p:spPr>
          <a:xfrm>
            <a:off x="4756212" y="5316152"/>
            <a:ext cx="923925" cy="69532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F5AAC2-F817-71A5-CA3B-727DBB70260D}"/>
              </a:ext>
            </a:extLst>
          </p:cNvPr>
          <p:cNvSpPr/>
          <p:nvPr/>
        </p:nvSpPr>
        <p:spPr>
          <a:xfrm>
            <a:off x="8441392" y="5535976"/>
            <a:ext cx="923925" cy="225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5E5687DF-F4AE-5C1A-FABE-C6659FD26D74}"/>
              </a:ext>
            </a:extLst>
          </p:cNvPr>
          <p:cNvSpPr/>
          <p:nvPr/>
        </p:nvSpPr>
        <p:spPr>
          <a:xfrm>
            <a:off x="7281838" y="6011476"/>
            <a:ext cx="923925" cy="225151"/>
          </a:xfrm>
          <a:prstGeom prst="snip1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28D6CF59-4BA8-4B50-73EF-A2D7A312CD65}"/>
              </a:ext>
            </a:extLst>
          </p:cNvPr>
          <p:cNvSpPr/>
          <p:nvPr/>
        </p:nvSpPr>
        <p:spPr>
          <a:xfrm>
            <a:off x="7281839" y="5306354"/>
            <a:ext cx="923925" cy="695324"/>
          </a:xfrm>
          <a:prstGeom prst="snip1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EAD4F3-8407-2100-C203-A8E9050D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94" y="5017993"/>
            <a:ext cx="499319" cy="499319"/>
          </a:xfrm>
          <a:prstGeom prst="rect">
            <a:avLst/>
          </a:prstGeom>
        </p:spPr>
      </p:pic>
      <p:sp>
        <p:nvSpPr>
          <p:cNvPr id="23" name="Half Frame 22">
            <a:extLst>
              <a:ext uri="{FF2B5EF4-FFF2-40B4-BE49-F238E27FC236}">
                <a16:creationId xmlns:a16="http://schemas.microsoft.com/office/drawing/2014/main" id="{209CB16A-2057-D83A-42B0-0A8B9EE8A189}"/>
              </a:ext>
            </a:extLst>
          </p:cNvPr>
          <p:cNvSpPr/>
          <p:nvPr/>
        </p:nvSpPr>
        <p:spPr>
          <a:xfrm rot="13167142">
            <a:off x="9962458" y="5031880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585E2905-D5DA-0076-86D3-07C683969ADA}"/>
              </a:ext>
            </a:extLst>
          </p:cNvPr>
          <p:cNvSpPr/>
          <p:nvPr/>
        </p:nvSpPr>
        <p:spPr>
          <a:xfrm rot="2754132">
            <a:off x="10031477" y="5771075"/>
            <a:ext cx="484236" cy="499462"/>
          </a:xfrm>
          <a:prstGeom prst="plus">
            <a:avLst>
              <a:gd name="adj" fmla="val 4162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F454F79-493F-99AA-5142-60CAB2B58D9E}"/>
              </a:ext>
            </a:extLst>
          </p:cNvPr>
          <p:cNvSpPr/>
          <p:nvPr/>
        </p:nvSpPr>
        <p:spPr>
          <a:xfrm rot="19408753">
            <a:off x="9453859" y="5386233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6BD3F5-3FE4-8F35-2E06-563EBB14FE6B}"/>
              </a:ext>
            </a:extLst>
          </p:cNvPr>
          <p:cNvSpPr/>
          <p:nvPr/>
        </p:nvSpPr>
        <p:spPr>
          <a:xfrm rot="2355391">
            <a:off x="9443905" y="5754231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3A2B9F-BC76-51C0-B60A-300D2C8F0308}"/>
              </a:ext>
            </a:extLst>
          </p:cNvPr>
          <p:cNvSpPr txBox="1"/>
          <p:nvPr/>
        </p:nvSpPr>
        <p:spPr>
          <a:xfrm>
            <a:off x="867265" y="4855197"/>
            <a:ext cx="25345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 "John Smith"</a:t>
            </a:r>
          </a:p>
          <a:p>
            <a:r>
              <a:rPr lang="fr-FR" sz="2000" b="1" dirty="0" err="1"/>
              <a:t>authorize</a:t>
            </a:r>
            <a:r>
              <a:rPr lang="fr-FR" sz="2000" b="1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</a:p>
          <a:p>
            <a:r>
              <a:rPr lang="fr-FR" sz="2000" dirty="0" err="1"/>
              <a:t>my</a:t>
            </a:r>
            <a:r>
              <a:rPr lang="fr-FR" sz="2000" dirty="0"/>
              <a:t> power of </a:t>
            </a:r>
            <a:r>
              <a:rPr lang="fr-FR" sz="2000" dirty="0" err="1"/>
              <a:t>doing</a:t>
            </a:r>
            <a:endParaRPr lang="fr-FR" sz="2000" dirty="0"/>
          </a:p>
          <a:p>
            <a:r>
              <a:rPr lang="fr-FR" sz="2000" b="1" dirty="0"/>
              <a:t>"</a:t>
            </a:r>
            <a:r>
              <a:rPr lang="fr-FR" sz="2000" b="1" dirty="0" err="1"/>
              <a:t>Xyz</a:t>
            </a:r>
            <a:r>
              <a:rPr lang="fr-FR" sz="2000" b="1" dirty="0"/>
              <a:t>" Action</a:t>
            </a:r>
          </a:p>
          <a:p>
            <a:r>
              <a:rPr lang="fr-FR" sz="2000" b="1" dirty="0"/>
              <a:t>to </a:t>
            </a:r>
            <a:r>
              <a:rPr lang="fr-FR" sz="2000" b="1" dirty="0" err="1"/>
              <a:t>Bearer</a:t>
            </a:r>
            <a:r>
              <a:rPr lang="fr-FR" sz="2000" b="1" dirty="0"/>
              <a:t> </a:t>
            </a:r>
            <a:r>
              <a:rPr lang="fr-FR" sz="2000" dirty="0"/>
              <a:t>of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token</a:t>
            </a:r>
            <a:endParaRPr lang="fr-FR" sz="2000" dirty="0"/>
          </a:p>
          <a:p>
            <a:r>
              <a:rPr lang="fr-FR" sz="2000" b="1" dirty="0" err="1"/>
              <a:t>until</a:t>
            </a:r>
            <a:r>
              <a:rPr lang="fr-FR" sz="2000" dirty="0"/>
              <a:t> 2024-02-03</a:t>
            </a:r>
          </a:p>
        </p:txBody>
      </p:sp>
    </p:spTree>
    <p:extLst>
      <p:ext uri="{BB962C8B-B14F-4D97-AF65-F5344CB8AC3E}">
        <p14:creationId xmlns:p14="http://schemas.microsoft.com/office/powerpoint/2010/main" val="21419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F040-9F45-AB3A-A182-59C63AE3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Remind</a:t>
            </a:r>
            <a:r>
              <a:rPr lang="fr-FR" dirty="0"/>
              <a:t> on Security Principles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1A365-DCDE-B78B-2F2F-C20B876C1345}"/>
              </a:ext>
            </a:extLst>
          </p:cNvPr>
          <p:cNvSpPr txBox="1"/>
          <p:nvPr/>
        </p:nvSpPr>
        <p:spPr>
          <a:xfrm>
            <a:off x="3536964" y="1981408"/>
            <a:ext cx="600222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Always </a:t>
            </a:r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800" b="1" dirty="0"/>
              <a:t>Strict minimum </a:t>
            </a:r>
            <a:r>
              <a:rPr lang="fr-FR" sz="2000" dirty="0"/>
              <a:t>Access </a:t>
            </a:r>
            <a:r>
              <a:rPr lang="fr-FR" sz="2000" dirty="0" err="1"/>
              <a:t>rights</a:t>
            </a:r>
            <a:r>
              <a:rPr lang="fr-FR" sz="2000" dirty="0"/>
              <a:t> to user</a:t>
            </a:r>
          </a:p>
          <a:p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can do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authorized</a:t>
            </a:r>
            <a:r>
              <a:rPr lang="fr-FR" sz="2000" dirty="0"/>
              <a:t> actions</a:t>
            </a:r>
          </a:p>
          <a:p>
            <a:r>
              <a:rPr lang="fr-FR" sz="2000" dirty="0" err="1"/>
              <a:t>with</a:t>
            </a:r>
            <a:r>
              <a:rPr lang="fr-FR" sz="2000" dirty="0"/>
              <a:t> conditions  (time, ..)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Do not </a:t>
            </a:r>
            <a:r>
              <a:rPr lang="fr-FR" sz="2000" dirty="0" err="1"/>
              <a:t>give</a:t>
            </a:r>
            <a:r>
              <a:rPr lang="fr-FR" sz="2000" dirty="0"/>
              <a:t> "root" </a:t>
            </a:r>
            <a:r>
              <a:rPr lang="fr-FR" sz="2000" dirty="0" err="1"/>
              <a:t>password</a:t>
            </a:r>
            <a:r>
              <a:rPr lang="fr-FR" sz="2000" dirty="0"/>
              <a:t>, </a:t>
            </a:r>
            <a:br>
              <a:rPr lang="fr-FR" sz="2000" dirty="0"/>
            </a:br>
            <a:r>
              <a:rPr lang="fr-FR" sz="2000" dirty="0"/>
              <a:t>do not </a:t>
            </a:r>
            <a:r>
              <a:rPr lang="fr-FR" sz="2000" dirty="0" err="1"/>
              <a:t>give</a:t>
            </a:r>
            <a:r>
              <a:rPr lang="fr-FR" sz="2000" dirty="0"/>
              <a:t> non-</a:t>
            </a:r>
            <a:r>
              <a:rPr lang="fr-FR" sz="2000" dirty="0" err="1"/>
              <a:t>expiring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,</a:t>
            </a:r>
          </a:p>
          <a:p>
            <a:r>
              <a:rPr lang="fr-FR" sz="2000" dirty="0"/>
              <a:t>change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</a:t>
            </a:r>
            <a:r>
              <a:rPr lang="fr-FR" sz="2000" dirty="0" err="1"/>
              <a:t>frequently</a:t>
            </a:r>
            <a:r>
              <a:rPr lang="fr-FR" sz="2000" dirty="0"/>
              <a:t>.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F94E6-FE52-3E6F-17DC-724F62D7A1E9}"/>
              </a:ext>
            </a:extLst>
          </p:cNvPr>
          <p:cNvSpPr txBox="1"/>
          <p:nvPr/>
        </p:nvSpPr>
        <p:spPr>
          <a:xfrm>
            <a:off x="3857625" y="5105757"/>
            <a:ext cx="515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 &lt;-&gt; Identity       !=    claim, permission,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CB3F3-AED2-388A-6F06-B9AFFD6C79E9}"/>
              </a:ext>
            </a:extLst>
          </p:cNvPr>
          <p:cNvSpPr txBox="1"/>
          <p:nvPr/>
        </p:nvSpPr>
        <p:spPr>
          <a:xfrm>
            <a:off x="2290943" y="6010840"/>
            <a:ext cx="768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Simply do not </a:t>
            </a:r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,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prove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r>
              <a:rPr lang="fr-FR" sz="2000" dirty="0"/>
              <a:t> / permissions</a:t>
            </a:r>
          </a:p>
        </p:txBody>
      </p:sp>
    </p:spTree>
    <p:extLst>
      <p:ext uri="{BB962C8B-B14F-4D97-AF65-F5344CB8AC3E}">
        <p14:creationId xmlns:p14="http://schemas.microsoft.com/office/powerpoint/2010/main" val="97035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E90A-92EB-8206-CFAC-D059D0D2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User  !=  Group  !=  </a:t>
            </a:r>
            <a:r>
              <a:rPr lang="fr-FR" dirty="0" err="1"/>
              <a:t>Role</a:t>
            </a:r>
            <a:r>
              <a:rPr lang="fr-FR" dirty="0"/>
              <a:t>    != 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C8DD0-7D29-07C7-E15C-B8DD9A35E5B2}"/>
              </a:ext>
            </a:extLst>
          </p:cNvPr>
          <p:cNvSpPr txBox="1"/>
          <p:nvPr/>
        </p:nvSpPr>
        <p:spPr>
          <a:xfrm>
            <a:off x="1071562" y="2700337"/>
            <a:ext cx="1014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Very </a:t>
            </a:r>
            <a:r>
              <a:rPr lang="fr-FR" sz="2000" dirty="0" err="1"/>
              <a:t>often</a:t>
            </a:r>
            <a:r>
              <a:rPr lang="fr-FR" sz="2000" dirty="0"/>
              <a:t>, User are </a:t>
            </a:r>
            <a:r>
              <a:rPr lang="fr-FR" sz="2000" dirty="0" err="1"/>
              <a:t>associated</a:t>
            </a:r>
            <a:r>
              <a:rPr lang="fr-FR" sz="2000" dirty="0"/>
              <a:t> to Group, </a:t>
            </a:r>
            <a:r>
              <a:rPr lang="fr-FR" sz="2000" dirty="0" err="1"/>
              <a:t>which</a:t>
            </a:r>
            <a:r>
              <a:rPr lang="fr-FR" sz="2000" dirty="0"/>
              <a:t> have </a:t>
            </a:r>
            <a:r>
              <a:rPr lang="fr-FR" sz="2000" dirty="0" err="1"/>
              <a:t>Roles</a:t>
            </a:r>
            <a:r>
              <a:rPr lang="fr-FR" sz="2000" dirty="0"/>
              <a:t>, and </a:t>
            </a:r>
            <a:r>
              <a:rPr lang="fr-FR" sz="2000" dirty="0" err="1"/>
              <a:t>therefore</a:t>
            </a:r>
            <a:r>
              <a:rPr lang="fr-FR" sz="2000" dirty="0"/>
              <a:t> "have" Permissions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26F109D-5AC5-E954-3BD5-459B418BFA62}"/>
              </a:ext>
            </a:extLst>
          </p:cNvPr>
          <p:cNvSpPr/>
          <p:nvPr/>
        </p:nvSpPr>
        <p:spPr>
          <a:xfrm>
            <a:off x="8996363" y="3145631"/>
            <a:ext cx="361950" cy="566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F34E9-E6F5-FD97-CAEA-802343BB49E9}"/>
              </a:ext>
            </a:extLst>
          </p:cNvPr>
          <p:cNvSpPr txBox="1"/>
          <p:nvPr/>
        </p:nvSpPr>
        <p:spPr>
          <a:xfrm>
            <a:off x="8996363" y="375755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9286A-62B9-D9AF-A755-1497B55F7639}"/>
              </a:ext>
            </a:extLst>
          </p:cNvPr>
          <p:cNvSpPr txBox="1"/>
          <p:nvPr/>
        </p:nvSpPr>
        <p:spPr>
          <a:xfrm>
            <a:off x="1480441" y="4553883"/>
            <a:ext cx="92311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Counter </a:t>
            </a:r>
            <a:r>
              <a:rPr lang="fr-FR" sz="2000" dirty="0" err="1"/>
              <a:t>examples</a:t>
            </a:r>
            <a:r>
              <a:rPr lang="fr-FR" sz="2000" dirty="0"/>
              <a:t>:    John Smith </a:t>
            </a:r>
            <a:r>
              <a:rPr lang="fr-FR" sz="2000" dirty="0" err="1"/>
              <a:t>is</a:t>
            </a:r>
            <a:r>
              <a:rPr lang="fr-FR" sz="2000" dirty="0"/>
              <a:t> a "Trader" in a Bank   =&gt;  "has" permission to </a:t>
            </a:r>
            <a:r>
              <a:rPr lang="fr-FR" sz="2000" dirty="0" err="1"/>
              <a:t>trade</a:t>
            </a:r>
            <a:r>
              <a:rPr lang="fr-FR" sz="2000" dirty="0"/>
              <a:t> ?</a:t>
            </a:r>
          </a:p>
          <a:p>
            <a:r>
              <a:rPr lang="fr-FR" sz="2000" dirty="0" err="1"/>
              <a:t>Maybe</a:t>
            </a:r>
            <a:r>
              <a:rPr lang="fr-FR" sz="2000" dirty="0"/>
              <a:t> 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Only</a:t>
            </a:r>
            <a:r>
              <a:rPr lang="fr-FR" sz="2000" dirty="0"/>
              <a:t> to </a:t>
            </a:r>
            <a:r>
              <a:rPr lang="fr-FR" sz="2000" dirty="0" err="1"/>
              <a:t>buy-sell</a:t>
            </a:r>
            <a:r>
              <a:rPr lang="fr-FR" sz="2000" dirty="0"/>
              <a:t> "</a:t>
            </a:r>
            <a:r>
              <a:rPr lang="fr-FR" sz="2000" dirty="0" err="1"/>
              <a:t>Equities</a:t>
            </a:r>
            <a:r>
              <a:rPr lang="fr-FR" sz="2000" dirty="0"/>
              <a:t>" </a:t>
            </a:r>
            <a:r>
              <a:rPr lang="fr-FR" sz="2000" dirty="0" err="1"/>
              <a:t>products</a:t>
            </a:r>
            <a:r>
              <a:rPr lang="fr-FR" sz="2000" dirty="0"/>
              <a:t>, in </a:t>
            </a:r>
            <a:r>
              <a:rPr lang="fr-FR" sz="2000" dirty="0" err="1"/>
              <a:t>some</a:t>
            </a:r>
            <a:r>
              <a:rPr lang="fr-FR" sz="2000" dirty="0"/>
              <a:t> portfolios </a:t>
            </a:r>
            <a:r>
              <a:rPr lang="fr-FR" sz="2000" dirty="0" err="1"/>
              <a:t>Xyz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limits</a:t>
            </a:r>
            <a:endParaRPr lang="fr-FR" sz="2000" dirty="0"/>
          </a:p>
          <a:p>
            <a:r>
              <a:rPr lang="fr-FR" sz="2000" dirty="0"/>
              <a:t>2/ </a:t>
            </a:r>
            <a:r>
              <a:rPr lang="fr-FR" sz="2000" dirty="0" err="1"/>
              <a:t>Only</a:t>
            </a:r>
            <a:r>
              <a:rPr lang="fr-FR" sz="2000" dirty="0"/>
              <a:t> if </a:t>
            </a:r>
            <a:r>
              <a:rPr lang="fr-FR" sz="2000" dirty="0" err="1"/>
              <a:t>he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strongly</a:t>
            </a:r>
            <a:r>
              <a:rPr lang="fr-FR" sz="2000" dirty="0"/>
              <a:t> </a:t>
            </a:r>
            <a:r>
              <a:rPr lang="fr-FR" sz="2000" dirty="0" err="1"/>
              <a:t>authenticated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SmartCard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Only</a:t>
            </a:r>
            <a:r>
              <a:rPr lang="fr-FR" sz="2000" dirty="0"/>
              <a:t> At Bank Office  (not home)</a:t>
            </a:r>
          </a:p>
          <a:p>
            <a:r>
              <a:rPr lang="fr-FR" sz="2000" dirty="0"/>
              <a:t>4/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during</a:t>
            </a:r>
            <a:r>
              <a:rPr lang="fr-FR" sz="2000" dirty="0"/>
              <a:t> normal office </a:t>
            </a:r>
            <a:r>
              <a:rPr lang="fr-FR" sz="2000" dirty="0" err="1"/>
              <a:t>hours</a:t>
            </a:r>
            <a:r>
              <a:rPr lang="fr-FR" sz="2000" dirty="0"/>
              <a:t> (not </a:t>
            </a:r>
            <a:r>
              <a:rPr lang="fr-FR" sz="2000" dirty="0" err="1"/>
              <a:t>midnight</a:t>
            </a:r>
            <a:r>
              <a:rPr lang="fr-FR" sz="2000" dirty="0"/>
              <a:t> in week-end)</a:t>
            </a:r>
          </a:p>
        </p:txBody>
      </p:sp>
    </p:spTree>
    <p:extLst>
      <p:ext uri="{BB962C8B-B14F-4D97-AF65-F5344CB8AC3E}">
        <p14:creationId xmlns:p14="http://schemas.microsoft.com/office/powerpoint/2010/main" val="96222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4F58-6DD9-595F-8384-0984B8E9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Standard  J.W.T. = </a:t>
            </a:r>
            <a:r>
              <a:rPr lang="fr-FR" dirty="0" err="1"/>
              <a:t>Json</a:t>
            </a:r>
            <a:r>
              <a:rPr lang="fr-FR" dirty="0"/>
              <a:t> Web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8FBA5-72DB-F31B-82FD-BE61BF096B03}"/>
              </a:ext>
            </a:extLst>
          </p:cNvPr>
          <p:cNvSpPr txBox="1"/>
          <p:nvPr/>
        </p:nvSpPr>
        <p:spPr>
          <a:xfrm>
            <a:off x="2303840" y="2256011"/>
            <a:ext cx="758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&lt;header in base64&gt;  .   &lt;</a:t>
            </a:r>
            <a:r>
              <a:rPr lang="fr-FR" sz="2400" dirty="0" err="1"/>
              <a:t>payload</a:t>
            </a:r>
            <a:r>
              <a:rPr lang="fr-FR" sz="2400" dirty="0"/>
              <a:t> in base 64&gt;  .   &lt;signature&gt;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FE6BA67-DD2C-D1B4-674A-DC37BD10480D}"/>
              </a:ext>
            </a:extLst>
          </p:cNvPr>
          <p:cNvSpPr/>
          <p:nvPr/>
        </p:nvSpPr>
        <p:spPr>
          <a:xfrm rot="1365248">
            <a:off x="2965958" y="3473472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AA5A9-DEF3-7134-B72B-C2F23643268F}"/>
              </a:ext>
            </a:extLst>
          </p:cNvPr>
          <p:cNvSpPr txBox="1"/>
          <p:nvPr/>
        </p:nvSpPr>
        <p:spPr>
          <a:xfrm>
            <a:off x="713397" y="3353813"/>
            <a:ext cx="209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decode</a:t>
            </a:r>
            <a:r>
              <a:rPr lang="fr-FR" sz="2400" b="1" dirty="0"/>
              <a:t> base64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BB392-A67B-EACE-DD58-00AE0603896E}"/>
              </a:ext>
            </a:extLst>
          </p:cNvPr>
          <p:cNvSpPr txBox="1"/>
          <p:nvPr/>
        </p:nvSpPr>
        <p:spPr>
          <a:xfrm>
            <a:off x="1251727" y="4593282"/>
            <a:ext cx="32101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 </a:t>
            </a:r>
            <a:r>
              <a:rPr lang="fr-FR" sz="2400" dirty="0" err="1"/>
              <a:t>object</a:t>
            </a:r>
            <a:r>
              <a:rPr lang="fr-FR" sz="2400" dirty="0"/>
              <a:t> in </a:t>
            </a:r>
            <a:r>
              <a:rPr lang="fr-FR" sz="2400" dirty="0" err="1"/>
              <a:t>json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{ "meta-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key1": "value1",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 "</a:t>
            </a:r>
            <a:r>
              <a:rPr lang="fr-FR" sz="2400" dirty="0"/>
              <a:t>meta-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key2": "value2"</a:t>
            </a:r>
          </a:p>
          <a:p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}</a:t>
            </a:r>
            <a:endParaRPr lang="fr-FR" sz="2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B1F36B5-A9C6-71C8-1F20-F1861BD5841D}"/>
              </a:ext>
            </a:extLst>
          </p:cNvPr>
          <p:cNvSpPr/>
          <p:nvPr/>
        </p:nvSpPr>
        <p:spPr>
          <a:xfrm>
            <a:off x="7842758" y="1755713"/>
            <a:ext cx="338137" cy="41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0541045-5AB3-59A8-AFC1-E7070ABF9972}"/>
              </a:ext>
            </a:extLst>
          </p:cNvPr>
          <p:cNvSpPr/>
          <p:nvPr/>
        </p:nvSpPr>
        <p:spPr>
          <a:xfrm>
            <a:off x="4818570" y="1746915"/>
            <a:ext cx="338137" cy="41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6E4CB0-0499-5C04-4187-5CE79BBCF6D9}"/>
              </a:ext>
            </a:extLst>
          </p:cNvPr>
          <p:cNvSpPr txBox="1"/>
          <p:nvPr/>
        </p:nvSpPr>
        <p:spPr>
          <a:xfrm>
            <a:off x="758585" y="1619874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split 3 parts </a:t>
            </a:r>
            <a:r>
              <a:rPr lang="fr-FR" sz="2400" b="1" dirty="0" err="1"/>
              <a:t>with</a:t>
            </a:r>
            <a:r>
              <a:rPr lang="fr-FR" sz="2400" b="1" dirty="0"/>
              <a:t> "."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47106-FBB5-6BD8-F7E7-178E91822656}"/>
              </a:ext>
            </a:extLst>
          </p:cNvPr>
          <p:cNvSpPr txBox="1"/>
          <p:nvPr/>
        </p:nvSpPr>
        <p:spPr>
          <a:xfrm>
            <a:off x="4987638" y="4593282"/>
            <a:ext cx="3711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payload</a:t>
            </a:r>
            <a:r>
              <a:rPr lang="fr-FR" sz="2400" dirty="0"/>
              <a:t> </a:t>
            </a:r>
            <a:r>
              <a:rPr lang="fr-FR" sz="2400" dirty="0" err="1"/>
              <a:t>object</a:t>
            </a:r>
            <a:r>
              <a:rPr lang="fr-FR" sz="2400" dirty="0"/>
              <a:t> in </a:t>
            </a:r>
            <a:r>
              <a:rPr lang="fr-FR" sz="2400" dirty="0" err="1"/>
              <a:t>json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{ "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user": "user-</a:t>
            </a:r>
            <a:r>
              <a:rPr lang="fr-FR" sz="2400" i="0" dirty="0" err="1">
                <a:solidFill>
                  <a:srgbClr val="0D0D0D"/>
                </a:solidFill>
                <a:effectLst/>
                <a:latin typeface="Söhne Mono"/>
              </a:rPr>
              <a:t>xyz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</a:t>
            </a:r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 "claim": "permission-123",</a:t>
            </a:r>
          </a:p>
          <a:p>
            <a:r>
              <a:rPr lang="fr-FR" sz="2400" dirty="0">
                <a:solidFill>
                  <a:srgbClr val="0D0D0D"/>
                </a:solidFill>
                <a:latin typeface="Söhne Mono"/>
              </a:rPr>
              <a:t>   "</a:t>
            </a:r>
            <a:r>
              <a:rPr lang="fr-FR" sz="2400" dirty="0" err="1">
                <a:solidFill>
                  <a:srgbClr val="0D0D0D"/>
                </a:solidFill>
                <a:latin typeface="Söhne Mono"/>
              </a:rPr>
              <a:t>other</a:t>
            </a:r>
            <a:r>
              <a:rPr lang="fr-FR" sz="2400" dirty="0">
                <a:solidFill>
                  <a:srgbClr val="0D0D0D"/>
                </a:solidFill>
                <a:latin typeface="Söhne Mono"/>
              </a:rPr>
              <a:t>-key": "value"</a:t>
            </a:r>
            <a:endParaRPr lang="fr-FR" sz="2400" i="0" dirty="0">
              <a:solidFill>
                <a:srgbClr val="0D0D0D"/>
              </a:solidFill>
              <a:effectLst/>
              <a:latin typeface="Söhne Mono"/>
            </a:endParaRPr>
          </a:p>
          <a:p>
            <a:r>
              <a:rPr lang="fr-FR" sz="2400" i="0" dirty="0">
                <a:solidFill>
                  <a:srgbClr val="0D0D0D"/>
                </a:solidFill>
                <a:effectLst/>
                <a:latin typeface="Söhne Mono"/>
              </a:rPr>
              <a:t>}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DF82D-B5E3-AB48-81A0-383B78476912}"/>
              </a:ext>
            </a:extLst>
          </p:cNvPr>
          <p:cNvSpPr txBox="1"/>
          <p:nvPr/>
        </p:nvSpPr>
        <p:spPr>
          <a:xfrm>
            <a:off x="8966981" y="4593282"/>
            <a:ext cx="2004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Cryptographic</a:t>
            </a:r>
            <a:r>
              <a:rPr lang="fr-FR" sz="2400" dirty="0"/>
              <a:t> </a:t>
            </a:r>
          </a:p>
          <a:p>
            <a:r>
              <a:rPr lang="fr-FR" sz="2400" dirty="0"/>
              <a:t>Signature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698A43A-1B73-9354-9087-EA3FC4AA865D}"/>
              </a:ext>
            </a:extLst>
          </p:cNvPr>
          <p:cNvSpPr/>
          <p:nvPr/>
        </p:nvSpPr>
        <p:spPr>
          <a:xfrm>
            <a:off x="6185408" y="3415428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532C4E8-16AA-9118-C483-4B43931A9350}"/>
              </a:ext>
            </a:extLst>
          </p:cNvPr>
          <p:cNvSpPr/>
          <p:nvPr/>
        </p:nvSpPr>
        <p:spPr>
          <a:xfrm rot="19949506">
            <a:off x="9271509" y="3315859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18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4107-5B11-C2D8-38D7-B6EBADB7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9"/>
            <a:ext cx="10515600" cy="863600"/>
          </a:xfrm>
        </p:spPr>
        <p:txBody>
          <a:bodyPr/>
          <a:lstStyle/>
          <a:p>
            <a:pPr algn="ctr"/>
            <a:r>
              <a:rPr lang="fr-FR" dirty="0"/>
              <a:t>JWT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85A51-83A5-E44B-97D9-4CC56741C793}"/>
              </a:ext>
            </a:extLst>
          </p:cNvPr>
          <p:cNvSpPr txBox="1"/>
          <p:nvPr/>
        </p:nvSpPr>
        <p:spPr>
          <a:xfrm>
            <a:off x="785812" y="1261367"/>
            <a:ext cx="10968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eyJhbGciOiJIUzI1NiIsInR5cCI6IkpXVCJ9</a:t>
            </a:r>
            <a:r>
              <a:rPr lang="fr-FR" sz="3200" b="1" dirty="0">
                <a:solidFill>
                  <a:srgbClr val="FF0000"/>
                </a:solidFill>
              </a:rPr>
              <a:t>.</a:t>
            </a:r>
            <a:r>
              <a:rPr lang="fr-FR" dirty="0"/>
              <a:t>eyJzdWIiOiIxMjM0NTY3ODkwIiwibmFtZSI6IkpvaG4gRG9lIiwiaWF0IjoxNTE2MjM5MDIyfQ</a:t>
            </a:r>
            <a:r>
              <a:rPr lang="fr-FR" sz="3200" b="1" dirty="0">
                <a:solidFill>
                  <a:srgbClr val="FF0000"/>
                </a:solidFill>
              </a:rPr>
              <a:t>.</a:t>
            </a:r>
            <a:r>
              <a:rPr lang="fr-FR" dirty="0"/>
              <a:t>SflKxwRJSMeKKF2QT4fwpMeJf36POk6yJV_adQssw5c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F0A8D15-4485-1BDA-82EA-C65351EC2D0D}"/>
              </a:ext>
            </a:extLst>
          </p:cNvPr>
          <p:cNvSpPr/>
          <p:nvPr/>
        </p:nvSpPr>
        <p:spPr>
          <a:xfrm rot="1365248">
            <a:off x="2165858" y="2511446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FFDFE-F74F-25D8-99C0-B0F8A35C7FC9}"/>
              </a:ext>
            </a:extLst>
          </p:cNvPr>
          <p:cNvSpPr txBox="1"/>
          <p:nvPr/>
        </p:nvSpPr>
        <p:spPr>
          <a:xfrm>
            <a:off x="180975" y="3390899"/>
            <a:ext cx="455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eyJhbGciOiJIUzI1NiIsInR5cCI6IkpXVCJ9</a:t>
            </a:r>
          </a:p>
          <a:p>
            <a:r>
              <a:rPr lang="fr-FR" dirty="0"/>
              <a:t>=&gt;</a:t>
            </a:r>
          </a:p>
          <a:p>
            <a:r>
              <a:rPr lang="fr-FR" dirty="0"/>
              <a:t>base64 </a:t>
            </a:r>
            <a:r>
              <a:rPr lang="fr-FR" dirty="0" err="1"/>
              <a:t>decode</a:t>
            </a:r>
            <a:r>
              <a:rPr lang="fr-FR" dirty="0"/>
              <a:t> in Javascript</a:t>
            </a:r>
          </a:p>
          <a:p>
            <a:r>
              <a:rPr lang="fr-FR" b="1" dirty="0" err="1"/>
              <a:t>atob</a:t>
            </a:r>
            <a:r>
              <a:rPr lang="fr-FR" b="1" dirty="0"/>
              <a:t>("</a:t>
            </a:r>
            <a:r>
              <a:rPr lang="fr-FR" dirty="0"/>
              <a:t>eyJhbGciOiJIUzI1NiIsInR5cCI6IkpXVCJ9")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D7E22-F418-3DE9-09A8-A79A5E4414BA}"/>
              </a:ext>
            </a:extLst>
          </p:cNvPr>
          <p:cNvSpPr txBox="1"/>
          <p:nvPr/>
        </p:nvSpPr>
        <p:spPr>
          <a:xfrm>
            <a:off x="5005387" y="3390899"/>
            <a:ext cx="2792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eyJzWli</a:t>
            </a:r>
            <a:r>
              <a:rPr lang="fr-FR" dirty="0"/>
              <a:t> ... </a:t>
            </a:r>
          </a:p>
          <a:p>
            <a:r>
              <a:rPr lang="fr-FR" dirty="0"/>
              <a:t>=&gt;</a:t>
            </a:r>
          </a:p>
          <a:p>
            <a:r>
              <a:rPr lang="fr-FR" dirty="0"/>
              <a:t>base64 </a:t>
            </a:r>
            <a:r>
              <a:rPr lang="fr-FR" dirty="0" err="1"/>
              <a:t>decode</a:t>
            </a:r>
            <a:r>
              <a:rPr lang="fr-FR" dirty="0"/>
              <a:t> in Javascript</a:t>
            </a:r>
          </a:p>
          <a:p>
            <a:r>
              <a:rPr lang="fr-FR" b="1" dirty="0" err="1"/>
              <a:t>atob</a:t>
            </a:r>
            <a:r>
              <a:rPr lang="fr-FR" b="1" dirty="0"/>
              <a:t>("</a:t>
            </a:r>
            <a:r>
              <a:rPr lang="fr-FR" dirty="0" err="1"/>
              <a:t>eyJzWli</a:t>
            </a:r>
            <a:r>
              <a:rPr lang="fr-FR" dirty="0"/>
              <a:t>  ...")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8B83AB-9142-0200-6960-0D4FFA75F226}"/>
              </a:ext>
            </a:extLst>
          </p:cNvPr>
          <p:cNvSpPr/>
          <p:nvPr/>
        </p:nvSpPr>
        <p:spPr>
          <a:xfrm>
            <a:off x="5409121" y="2540274"/>
            <a:ext cx="338137" cy="742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1A61D3E-2133-3CD2-593E-42620EEF3E8F}"/>
              </a:ext>
            </a:extLst>
          </p:cNvPr>
          <p:cNvSpPr/>
          <p:nvPr/>
        </p:nvSpPr>
        <p:spPr>
          <a:xfrm rot="20664050">
            <a:off x="8945831" y="2539871"/>
            <a:ext cx="338137" cy="7642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4E612-939B-718F-C15E-B046951A4DD0}"/>
              </a:ext>
            </a:extLst>
          </p:cNvPr>
          <p:cNvSpPr txBox="1"/>
          <p:nvPr/>
        </p:nvSpPr>
        <p:spPr>
          <a:xfrm>
            <a:off x="8505825" y="3390899"/>
            <a:ext cx="2085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SflKxwR</a:t>
            </a:r>
            <a:r>
              <a:rPr lang="fr-FR" dirty="0"/>
              <a:t>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0DE68-45C8-FDAE-D820-CFB3DE70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68" y="4089628"/>
            <a:ext cx="499319" cy="499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37B228-2ECB-7F16-261A-E85AD58CC3A0}"/>
              </a:ext>
            </a:extLst>
          </p:cNvPr>
          <p:cNvSpPr txBox="1"/>
          <p:nvPr/>
        </p:nvSpPr>
        <p:spPr>
          <a:xfrm>
            <a:off x="133351" y="5458876"/>
            <a:ext cx="310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{"</a:t>
            </a:r>
            <a:r>
              <a:rPr lang="fr-FR" dirty="0" err="1"/>
              <a:t>alg</a:t>
            </a:r>
            <a:r>
              <a:rPr lang="fr-FR" dirty="0"/>
              <a:t>": "HS256", "</a:t>
            </a:r>
            <a:r>
              <a:rPr lang="fr-FR" dirty="0" err="1"/>
              <a:t>typ</a:t>
            </a:r>
            <a:r>
              <a:rPr lang="fr-FR" dirty="0"/>
              <a:t>": "JWT"}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AAB1DCD-490C-B089-A118-6AB8E4ACAB68}"/>
              </a:ext>
            </a:extLst>
          </p:cNvPr>
          <p:cNvSpPr/>
          <p:nvPr/>
        </p:nvSpPr>
        <p:spPr>
          <a:xfrm rot="1365248">
            <a:off x="1407061" y="4587572"/>
            <a:ext cx="338137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94790-E1D7-9E99-DD83-2895384104DE}"/>
              </a:ext>
            </a:extLst>
          </p:cNvPr>
          <p:cNvSpPr txBox="1"/>
          <p:nvPr/>
        </p:nvSpPr>
        <p:spPr>
          <a:xfrm>
            <a:off x="4933950" y="5301207"/>
            <a:ext cx="243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{"</a:t>
            </a:r>
            <a:r>
              <a:rPr lang="fr-FR" dirty="0" err="1"/>
              <a:t>sub</a:t>
            </a:r>
            <a:r>
              <a:rPr lang="fr-FR" dirty="0"/>
              <a:t>": "1234567890", </a:t>
            </a:r>
          </a:p>
          <a:p>
            <a:r>
              <a:rPr lang="fr-FR" dirty="0"/>
              <a:t> "</a:t>
            </a:r>
            <a:r>
              <a:rPr lang="fr-FR" dirty="0" err="1"/>
              <a:t>name</a:t>
            </a:r>
            <a:r>
              <a:rPr lang="fr-FR" dirty="0"/>
              <a:t>": "John Doe", </a:t>
            </a:r>
          </a:p>
          <a:p>
            <a:r>
              <a:rPr lang="fr-FR" dirty="0"/>
              <a:t> "</a:t>
            </a:r>
            <a:r>
              <a:rPr lang="fr-FR" dirty="0" err="1"/>
              <a:t>iat</a:t>
            </a:r>
            <a:r>
              <a:rPr lang="fr-FR" dirty="0"/>
              <a:t>": 1516239022</a:t>
            </a:r>
          </a:p>
          <a:p>
            <a:r>
              <a:rPr lang="fr-FR" dirty="0"/>
              <a:t>}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2EFFF56-D71B-24A4-C9CF-2812082A8AAD}"/>
              </a:ext>
            </a:extLst>
          </p:cNvPr>
          <p:cNvSpPr/>
          <p:nvPr/>
        </p:nvSpPr>
        <p:spPr>
          <a:xfrm>
            <a:off x="5409120" y="4588947"/>
            <a:ext cx="338137" cy="742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9436532C-2010-2ADB-8D6D-CD5E4ACB402C}"/>
              </a:ext>
            </a:extLst>
          </p:cNvPr>
          <p:cNvSpPr/>
          <p:nvPr/>
        </p:nvSpPr>
        <p:spPr>
          <a:xfrm rot="13167142">
            <a:off x="11249127" y="5321329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259227C7-180E-AC4E-E5A9-7EE4AA593195}"/>
              </a:ext>
            </a:extLst>
          </p:cNvPr>
          <p:cNvSpPr/>
          <p:nvPr/>
        </p:nvSpPr>
        <p:spPr>
          <a:xfrm rot="2754132">
            <a:off x="11318146" y="6060524"/>
            <a:ext cx="484236" cy="499462"/>
          </a:xfrm>
          <a:prstGeom prst="plus">
            <a:avLst>
              <a:gd name="adj" fmla="val 4162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99AF3-9268-6672-BF69-78A0AB88A541}"/>
              </a:ext>
            </a:extLst>
          </p:cNvPr>
          <p:cNvSpPr txBox="1"/>
          <p:nvPr/>
        </p:nvSpPr>
        <p:spPr>
          <a:xfrm>
            <a:off x="8792200" y="4267274"/>
            <a:ext cx="2052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check if </a:t>
            </a:r>
          </a:p>
          <a:p>
            <a:r>
              <a:rPr lang="fr-FR" dirty="0" err="1"/>
              <a:t>Cryptographic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Public Key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CF78650-7D5F-8F81-4032-34DE55F887D3}"/>
              </a:ext>
            </a:extLst>
          </p:cNvPr>
          <p:cNvSpPr/>
          <p:nvPr/>
        </p:nvSpPr>
        <p:spPr>
          <a:xfrm rot="20664050">
            <a:off x="9253920" y="3766648"/>
            <a:ext cx="338137" cy="586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CBDB5C3-56B4-244F-30D3-C518D77DB3F8}"/>
              </a:ext>
            </a:extLst>
          </p:cNvPr>
          <p:cNvSpPr/>
          <p:nvPr/>
        </p:nvSpPr>
        <p:spPr>
          <a:xfrm rot="20664050">
            <a:off x="9590432" y="5151760"/>
            <a:ext cx="338137" cy="5865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Time Limit Icon. A clock ticking icon to represent a time limit, deadline,  or the passage of time. 33488690 Vector Art at Vecteezy">
            <a:extLst>
              <a:ext uri="{FF2B5EF4-FFF2-40B4-BE49-F238E27FC236}">
                <a16:creationId xmlns:a16="http://schemas.microsoft.com/office/drawing/2014/main" id="{67A482ED-8481-C7DB-98AD-8461537B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70" y="5229225"/>
            <a:ext cx="788614" cy="78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A84B2A6-8888-DCA6-3563-151A1508740E}"/>
              </a:ext>
            </a:extLst>
          </p:cNvPr>
          <p:cNvSpPr/>
          <p:nvPr/>
        </p:nvSpPr>
        <p:spPr>
          <a:xfrm rot="19408753">
            <a:off x="10740528" y="5675682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4E858DE-06D0-025D-84EE-C5EE1DC3F59B}"/>
              </a:ext>
            </a:extLst>
          </p:cNvPr>
          <p:cNvSpPr/>
          <p:nvPr/>
        </p:nvSpPr>
        <p:spPr>
          <a:xfrm rot="2355391">
            <a:off x="10730574" y="6043680"/>
            <a:ext cx="464279" cy="19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DE4F9A-0BDC-C911-0141-154B947A85A4}"/>
              </a:ext>
            </a:extLst>
          </p:cNvPr>
          <p:cNvSpPr txBox="1"/>
          <p:nvPr/>
        </p:nvSpPr>
        <p:spPr>
          <a:xfrm>
            <a:off x="9155266" y="5667700"/>
            <a:ext cx="1855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check if</a:t>
            </a:r>
          </a:p>
          <a:p>
            <a:r>
              <a:rPr lang="fr-FR" dirty="0"/>
              <a:t>not </a:t>
            </a:r>
            <a:r>
              <a:rPr lang="fr-FR" dirty="0" err="1"/>
              <a:t>expired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39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C0FA-E454-7FB0-780F-F850F508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2CCB-5FAA-F771-3A80-D3366E53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265807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usage in SPA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&lt;&lt;</a:t>
            </a:r>
            <a:r>
              <a:rPr lang="fr-FR" dirty="0" err="1"/>
              <a:t>Token</a:t>
            </a:r>
            <a:r>
              <a:rPr lang="fr-FR" dirty="0"/>
              <a:t>&gt;&gt;"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30E66-BF34-9815-8235-DEF1C2879D9A}"/>
              </a:ext>
            </a:extLst>
          </p:cNvPr>
          <p:cNvSpPr/>
          <p:nvPr/>
        </p:nvSpPr>
        <p:spPr>
          <a:xfrm>
            <a:off x="3255494" y="3096168"/>
            <a:ext cx="371302" cy="8252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BE7164-DB24-CC65-CD9E-9D8F98B5F5DA}"/>
              </a:ext>
            </a:extLst>
          </p:cNvPr>
          <p:cNvCxnSpPr>
            <a:cxnSpLocks/>
          </p:cNvCxnSpPr>
          <p:nvPr/>
        </p:nvCxnSpPr>
        <p:spPr>
          <a:xfrm>
            <a:off x="3463067" y="2303199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8BE241-4F22-E715-DFE2-99AEBF4195A4}"/>
              </a:ext>
            </a:extLst>
          </p:cNvPr>
          <p:cNvCxnSpPr>
            <a:cxnSpLocks/>
          </p:cNvCxnSpPr>
          <p:nvPr/>
        </p:nvCxnSpPr>
        <p:spPr>
          <a:xfrm>
            <a:off x="3212786" y="230319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7951B8-B331-5BCA-9E44-FEDCC4CCB5AB}"/>
              </a:ext>
            </a:extLst>
          </p:cNvPr>
          <p:cNvSpPr txBox="1"/>
          <p:nvPr/>
        </p:nvSpPr>
        <p:spPr>
          <a:xfrm>
            <a:off x="2861837" y="1814507"/>
            <a:ext cx="12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Rest</a:t>
            </a:r>
            <a:r>
              <a:rPr lang="fr-FR" sz="2000" dirty="0"/>
              <a:t> Client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F1BDA1-A919-95B7-4E2E-3695DF200502}"/>
              </a:ext>
            </a:extLst>
          </p:cNvPr>
          <p:cNvCxnSpPr>
            <a:cxnSpLocks/>
          </p:cNvCxnSpPr>
          <p:nvPr/>
        </p:nvCxnSpPr>
        <p:spPr>
          <a:xfrm>
            <a:off x="3693680" y="3129226"/>
            <a:ext cx="4820636" cy="12105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6E288-57C5-FB06-0549-A8C0929AB5F8}"/>
              </a:ext>
            </a:extLst>
          </p:cNvPr>
          <p:cNvCxnSpPr>
            <a:cxnSpLocks/>
          </p:cNvCxnSpPr>
          <p:nvPr/>
        </p:nvCxnSpPr>
        <p:spPr>
          <a:xfrm flipH="1">
            <a:off x="3790524" y="3545263"/>
            <a:ext cx="4723792" cy="339099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96C815-FAC4-785E-975F-AA1B99210A9D}"/>
              </a:ext>
            </a:extLst>
          </p:cNvPr>
          <p:cNvSpPr/>
          <p:nvPr/>
        </p:nvSpPr>
        <p:spPr>
          <a:xfrm>
            <a:off x="8606503" y="3203931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858A2-2CF3-6824-1A4C-93FA8450B193}"/>
              </a:ext>
            </a:extLst>
          </p:cNvPr>
          <p:cNvCxnSpPr/>
          <p:nvPr/>
        </p:nvCxnSpPr>
        <p:spPr>
          <a:xfrm>
            <a:off x="8804735" y="2273467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7C88DB-1A9F-0ECE-32CA-9B5EBC446409}"/>
              </a:ext>
            </a:extLst>
          </p:cNvPr>
          <p:cNvCxnSpPr>
            <a:cxnSpLocks/>
          </p:cNvCxnSpPr>
          <p:nvPr/>
        </p:nvCxnSpPr>
        <p:spPr>
          <a:xfrm>
            <a:off x="8554454" y="227346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FE12A-9FBF-8EFF-8CE0-45C8D1BE001E}"/>
              </a:ext>
            </a:extLst>
          </p:cNvPr>
          <p:cNvSpPr txBox="1"/>
          <p:nvPr/>
        </p:nvSpPr>
        <p:spPr>
          <a:xfrm>
            <a:off x="8299935" y="1778538"/>
            <a:ext cx="9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Server1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F4FA7-B503-E0CE-594C-3A7484D9A81F}"/>
              </a:ext>
            </a:extLst>
          </p:cNvPr>
          <p:cNvSpPr txBox="1"/>
          <p:nvPr/>
        </p:nvSpPr>
        <p:spPr>
          <a:xfrm>
            <a:off x="3615702" y="2246880"/>
            <a:ext cx="5292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oauthToken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endParaRPr lang="fr-FR" dirty="0"/>
          </a:p>
          <a:p>
            <a:r>
              <a:rPr lang="fr-FR" b="1" dirty="0"/>
              <a:t>{ user:"xxx",</a:t>
            </a:r>
            <a:r>
              <a:rPr lang="fr-FR" b="1" dirty="0" err="1"/>
              <a:t>password</a:t>
            </a:r>
            <a:r>
              <a:rPr lang="fr-FR" b="1" dirty="0"/>
              <a:t>:"***", claim:"</a:t>
            </a:r>
            <a:r>
              <a:rPr lang="fr-FR" b="1" dirty="0" err="1"/>
              <a:t>per</a:t>
            </a:r>
            <a:r>
              <a:rPr lang="fr-FR" b="1" dirty="0"/>
              <a:t>mission-xyz"}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D6104-B7EB-8551-0729-5695E360AD9B}"/>
              </a:ext>
            </a:extLst>
          </p:cNvPr>
          <p:cNvSpPr txBox="1"/>
          <p:nvPr/>
        </p:nvSpPr>
        <p:spPr>
          <a:xfrm>
            <a:off x="5616314" y="3666468"/>
            <a:ext cx="316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200</a:t>
            </a:r>
          </a:p>
          <a:p>
            <a:r>
              <a:rPr lang="fr-FR" dirty="0"/>
              <a:t>&lt; Content: application/</a:t>
            </a:r>
            <a:r>
              <a:rPr lang="fr-FR" dirty="0" err="1"/>
              <a:t>json</a:t>
            </a:r>
            <a:endParaRPr lang="fr-FR" dirty="0"/>
          </a:p>
          <a:p>
            <a:r>
              <a:rPr lang="fr-FR" b="1" dirty="0"/>
              <a:t>&lt; { "</a:t>
            </a:r>
            <a:r>
              <a:rPr lang="fr-FR" b="1" dirty="0" err="1"/>
              <a:t>jwt</a:t>
            </a:r>
            <a:r>
              <a:rPr lang="fr-FR" b="1" dirty="0"/>
              <a:t>": "&lt;b64&gt;:&lt;b64&gt;:&lt;**&gt;"}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6B47E0-92AD-8C50-318F-3D0E64C90D31}"/>
              </a:ext>
            </a:extLst>
          </p:cNvPr>
          <p:cNvCxnSpPr>
            <a:cxnSpLocks/>
          </p:cNvCxnSpPr>
          <p:nvPr/>
        </p:nvCxnSpPr>
        <p:spPr>
          <a:xfrm>
            <a:off x="3819511" y="5478206"/>
            <a:ext cx="5943668" cy="4433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CE040-2590-A6C3-9A61-6A2649C398B6}"/>
              </a:ext>
            </a:extLst>
          </p:cNvPr>
          <p:cNvSpPr txBox="1"/>
          <p:nvPr/>
        </p:nvSpPr>
        <p:spPr>
          <a:xfrm>
            <a:off x="3761537" y="4888457"/>
            <a:ext cx="418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/abc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</a:t>
            </a:r>
            <a:r>
              <a:rPr lang="fr-FR" b="1" dirty="0" err="1"/>
              <a:t>Bearer</a:t>
            </a:r>
            <a:r>
              <a:rPr lang="fr-FR" b="1" dirty="0"/>
              <a:t>&lt;b64&gt;:&lt;b64&gt;:&lt;**&gt;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EEFFB-75F4-BEC9-67DC-F564DF954A64}"/>
              </a:ext>
            </a:extLst>
          </p:cNvPr>
          <p:cNvSpPr/>
          <p:nvPr/>
        </p:nvSpPr>
        <p:spPr>
          <a:xfrm>
            <a:off x="3255494" y="5444863"/>
            <a:ext cx="371302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C69AA-4363-19C8-F313-000480949DA9}"/>
              </a:ext>
            </a:extLst>
          </p:cNvPr>
          <p:cNvCxnSpPr>
            <a:cxnSpLocks/>
          </p:cNvCxnSpPr>
          <p:nvPr/>
        </p:nvCxnSpPr>
        <p:spPr>
          <a:xfrm flipH="1">
            <a:off x="3819511" y="5831709"/>
            <a:ext cx="5840095" cy="235547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0515E7C-1DF8-D596-3262-157B4C0455FA}"/>
              </a:ext>
            </a:extLst>
          </p:cNvPr>
          <p:cNvCxnSpPr>
            <a:cxnSpLocks/>
          </p:cNvCxnSpPr>
          <p:nvPr/>
        </p:nvCxnSpPr>
        <p:spPr>
          <a:xfrm>
            <a:off x="9029854" y="3225773"/>
            <a:ext cx="1809596" cy="2450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E467121-0D4C-8869-A4B9-C023420DF4B1}"/>
              </a:ext>
            </a:extLst>
          </p:cNvPr>
          <p:cNvSpPr/>
          <p:nvPr/>
        </p:nvSpPr>
        <p:spPr>
          <a:xfrm>
            <a:off x="9798794" y="5497256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6EF497-E59C-1C29-4907-38707706FE2A}"/>
              </a:ext>
            </a:extLst>
          </p:cNvPr>
          <p:cNvCxnSpPr>
            <a:cxnSpLocks/>
          </p:cNvCxnSpPr>
          <p:nvPr/>
        </p:nvCxnSpPr>
        <p:spPr>
          <a:xfrm>
            <a:off x="10000879" y="4638675"/>
            <a:ext cx="0" cy="1898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07E394-686B-9D29-F98F-EB1E0BBBEA73}"/>
              </a:ext>
            </a:extLst>
          </p:cNvPr>
          <p:cNvCxnSpPr>
            <a:cxnSpLocks/>
          </p:cNvCxnSpPr>
          <p:nvPr/>
        </p:nvCxnSpPr>
        <p:spPr>
          <a:xfrm>
            <a:off x="9763179" y="464259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F4AD47-6411-48D9-9907-50840F687043}"/>
              </a:ext>
            </a:extLst>
          </p:cNvPr>
          <p:cNvSpPr txBox="1"/>
          <p:nvPr/>
        </p:nvSpPr>
        <p:spPr>
          <a:xfrm>
            <a:off x="9568130" y="4212162"/>
            <a:ext cx="9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Server2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9EAE60-C117-3B16-F642-5A458AC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859" y="1764570"/>
            <a:ext cx="499319" cy="4993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2BD0A6-916A-D218-4E7B-33D2621B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637" y="1768753"/>
            <a:ext cx="499320" cy="4993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3005F7-BBA2-F948-76FC-DF75CC7F9F16}"/>
              </a:ext>
            </a:extLst>
          </p:cNvPr>
          <p:cNvSpPr txBox="1"/>
          <p:nvPr/>
        </p:nvSpPr>
        <p:spPr>
          <a:xfrm>
            <a:off x="9324975" y="2785613"/>
            <a:ext cx="21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User/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B58198-FD97-0D72-EC42-BB527F0636EA}"/>
              </a:ext>
            </a:extLst>
          </p:cNvPr>
          <p:cNvSpPr txBox="1"/>
          <p:nvPr/>
        </p:nvSpPr>
        <p:spPr>
          <a:xfrm>
            <a:off x="10457774" y="1140848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E642CA-98D8-02BF-3B4C-1425D7415390}"/>
              </a:ext>
            </a:extLst>
          </p:cNvPr>
          <p:cNvSpPr txBox="1"/>
          <p:nvPr/>
        </p:nvSpPr>
        <p:spPr>
          <a:xfrm>
            <a:off x="11183541" y="1140848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1BB8F-4003-0ADE-0FC0-82FE0AFC48F6}"/>
              </a:ext>
            </a:extLst>
          </p:cNvPr>
          <p:cNvCxnSpPr>
            <a:cxnSpLocks/>
          </p:cNvCxnSpPr>
          <p:nvPr/>
        </p:nvCxnSpPr>
        <p:spPr>
          <a:xfrm flipH="1">
            <a:off x="9029854" y="3538384"/>
            <a:ext cx="26519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5FCC9E7-7C52-B265-8BAF-D1B64BDB81FE}"/>
              </a:ext>
            </a:extLst>
          </p:cNvPr>
          <p:cNvSpPr txBox="1"/>
          <p:nvPr/>
        </p:nvSpPr>
        <p:spPr>
          <a:xfrm>
            <a:off x="9375929" y="3333008"/>
            <a:ext cx="309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sign</a:t>
            </a:r>
            <a:r>
              <a:rPr lang="fr-FR" b="1" dirty="0"/>
              <a:t> (</a:t>
            </a:r>
            <a:r>
              <a:rPr lang="fr-FR" b="1" dirty="0" err="1"/>
              <a:t>Private</a:t>
            </a:r>
            <a:r>
              <a:rPr lang="fr-FR" b="1" dirty="0"/>
              <a:t>) JWT </a:t>
            </a:r>
            <a:r>
              <a:rPr lang="fr-FR" b="1" dirty="0" err="1"/>
              <a:t>token</a:t>
            </a:r>
            <a:br>
              <a:rPr lang="fr-FR" b="1" dirty="0"/>
            </a:br>
            <a:r>
              <a:rPr lang="fr-FR" b="1" dirty="0"/>
              <a:t>&lt;b64&gt;:&lt;b64&gt;:</a:t>
            </a:r>
            <a:r>
              <a:rPr lang="fr-FR" b="1" dirty="0">
                <a:solidFill>
                  <a:srgbClr val="FF0000"/>
                </a:solidFill>
              </a:rPr>
              <a:t>&lt;signed-b64&gt;</a:t>
            </a:r>
            <a:endParaRPr lang="fr-FR" dirty="0">
              <a:solidFill>
                <a:srgbClr val="32E632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558741-FE09-877F-E6F5-E3D9C1E576D0}"/>
              </a:ext>
            </a:extLst>
          </p:cNvPr>
          <p:cNvCxnSpPr>
            <a:cxnSpLocks/>
          </p:cNvCxnSpPr>
          <p:nvPr/>
        </p:nvCxnSpPr>
        <p:spPr>
          <a:xfrm>
            <a:off x="10272713" y="5516412"/>
            <a:ext cx="898524" cy="1662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8619CAA-7556-6A9E-88E7-15DDFC7C52F6}"/>
              </a:ext>
            </a:extLst>
          </p:cNvPr>
          <p:cNvSpPr txBox="1"/>
          <p:nvPr/>
        </p:nvSpPr>
        <p:spPr>
          <a:xfrm>
            <a:off x="10302443" y="4722073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(Public)</a:t>
            </a:r>
            <a:br>
              <a:rPr lang="fr-FR" dirty="0"/>
            </a:br>
            <a:r>
              <a:rPr lang="fr-FR" dirty="0"/>
              <a:t>Signature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FBA5E5-B34A-CECF-8AB0-F1511D029809}"/>
              </a:ext>
            </a:extLst>
          </p:cNvPr>
          <p:cNvSpPr txBox="1"/>
          <p:nvPr/>
        </p:nvSpPr>
        <p:spPr>
          <a:xfrm>
            <a:off x="10122850" y="558791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32E632"/>
                </a:solidFill>
              </a:rPr>
              <a:t>check(</a:t>
            </a:r>
            <a:r>
              <a:rPr lang="fr-FR" b="1" dirty="0">
                <a:solidFill>
                  <a:srgbClr val="FF0000"/>
                </a:solidFill>
              </a:rPr>
              <a:t>&lt;signed-b64&gt;</a:t>
            </a:r>
            <a:r>
              <a:rPr lang="fr-FR" b="1" dirty="0">
                <a:solidFill>
                  <a:srgbClr val="32E632"/>
                </a:solidFill>
              </a:rPr>
              <a:t>)</a:t>
            </a:r>
            <a:endParaRPr lang="fr-FR" dirty="0">
              <a:solidFill>
                <a:srgbClr val="32E632"/>
              </a:solidFill>
            </a:endParaRPr>
          </a:p>
        </p:txBody>
      </p:sp>
      <p:sp>
        <p:nvSpPr>
          <p:cNvPr id="67" name="Arrow: Curved Right 66">
            <a:extLst>
              <a:ext uri="{FF2B5EF4-FFF2-40B4-BE49-F238E27FC236}">
                <a16:creationId xmlns:a16="http://schemas.microsoft.com/office/drawing/2014/main" id="{F2F0F2AC-3B1D-1C63-0C2C-7FE61B920FBB}"/>
              </a:ext>
            </a:extLst>
          </p:cNvPr>
          <p:cNvSpPr/>
          <p:nvPr/>
        </p:nvSpPr>
        <p:spPr>
          <a:xfrm rot="5400000">
            <a:off x="2312047" y="3199193"/>
            <a:ext cx="484353" cy="94396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4D4083-9BF9-C29F-8BC1-5291F2BEA977}"/>
              </a:ext>
            </a:extLst>
          </p:cNvPr>
          <p:cNvSpPr txBox="1"/>
          <p:nvPr/>
        </p:nvSpPr>
        <p:spPr>
          <a:xfrm>
            <a:off x="256905" y="3963372"/>
            <a:ext cx="30535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</a:t>
            </a:r>
          </a:p>
          <a:p>
            <a:r>
              <a:rPr lang="fr-FR" dirty="0" err="1"/>
              <a:t>localStorage.put</a:t>
            </a:r>
            <a:r>
              <a:rPr lang="fr-FR" dirty="0"/>
              <a:t>(...)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jwt</a:t>
            </a:r>
            <a:r>
              <a:rPr lang="fr-FR" dirty="0"/>
              <a:t> = </a:t>
            </a:r>
            <a:r>
              <a:rPr lang="fr-FR" dirty="0" err="1"/>
              <a:t>localStorage.get</a:t>
            </a:r>
            <a:r>
              <a:rPr lang="fr-FR" dirty="0"/>
              <a:t>(..)</a:t>
            </a:r>
          </a:p>
          <a:p>
            <a:r>
              <a:rPr lang="fr-FR" dirty="0" err="1"/>
              <a:t>callHttpPost</a:t>
            </a:r>
            <a:r>
              <a:rPr lang="fr-FR" dirty="0"/>
              <a:t>("/abc",</a:t>
            </a:r>
            <a:br>
              <a:rPr lang="fr-FR" dirty="0"/>
            </a:br>
            <a:r>
              <a:rPr lang="fr-FR" dirty="0"/>
              <a:t>  `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${</a:t>
            </a:r>
            <a:r>
              <a:rPr lang="fr-FR" dirty="0" err="1"/>
              <a:t>jwt</a:t>
            </a:r>
            <a:r>
              <a:rPr lang="fr-FR" dirty="0"/>
              <a:t>}`</a:t>
            </a:r>
          </a:p>
          <a:p>
            <a:r>
              <a:rPr lang="fr-FR" dirty="0"/>
              <a:t>);</a:t>
            </a:r>
          </a:p>
          <a:p>
            <a:r>
              <a:rPr lang="fr-FR" dirty="0"/>
              <a:t>&lt;/script&gt;</a:t>
            </a:r>
          </a:p>
        </p:txBody>
      </p:sp>
      <p:sp>
        <p:nvSpPr>
          <p:cNvPr id="69" name="Arrow: Curved Right 68">
            <a:extLst>
              <a:ext uri="{FF2B5EF4-FFF2-40B4-BE49-F238E27FC236}">
                <a16:creationId xmlns:a16="http://schemas.microsoft.com/office/drawing/2014/main" id="{0D9F0546-F79B-20F6-E686-8CE2B2776F24}"/>
              </a:ext>
            </a:extLst>
          </p:cNvPr>
          <p:cNvSpPr/>
          <p:nvPr/>
        </p:nvSpPr>
        <p:spPr>
          <a:xfrm rot="5400000" flipV="1">
            <a:off x="2501699" y="4703328"/>
            <a:ext cx="444638" cy="97544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69349C3-3EF5-C7B6-E614-38C6F160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331" y="2979289"/>
            <a:ext cx="499320" cy="4993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6924DF8-E6FB-48DC-59B7-31A508FB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81" y="5163708"/>
            <a:ext cx="499319" cy="4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BA3A-ED30-973E-094F-48B90F3BE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6179-DD58-62E5-EA3A-C185D32F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DF75E-8D3C-2E2E-4DA4-CDFE3BC210D1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5E847-6A83-AC50-6FA8-984D7F990A43}"/>
              </a:ext>
            </a:extLst>
          </p:cNvPr>
          <p:cNvSpPr/>
          <p:nvPr/>
        </p:nvSpPr>
        <p:spPr>
          <a:xfrm>
            <a:off x="3204380" y="2681288"/>
            <a:ext cx="6587320" cy="36885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FB6464D-3E8E-6519-8812-6AA339F2D1CF}"/>
              </a:ext>
            </a:extLst>
          </p:cNvPr>
          <p:cNvSpPr/>
          <p:nvPr/>
        </p:nvSpPr>
        <p:spPr>
          <a:xfrm>
            <a:off x="2656764" y="225721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5462D-D132-4DC4-CBD0-54CC58453026}"/>
              </a:ext>
            </a:extLst>
          </p:cNvPr>
          <p:cNvSpPr/>
          <p:nvPr/>
        </p:nvSpPr>
        <p:spPr>
          <a:xfrm flipV="1">
            <a:off x="3977469" y="1184228"/>
            <a:ext cx="6587320" cy="8288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7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282-809A-3E11-8692-B710F48B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F2882-3AFF-0C19-B465-9E8A8F43A08F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120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6328-DAF2-668C-C25F-7B86618A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Problem</a:t>
            </a:r>
            <a:r>
              <a:rPr lang="fr-FR" dirty="0"/>
              <a:t> of </a:t>
            </a:r>
            <a:r>
              <a:rPr lang="fr-FR" dirty="0" err="1"/>
              <a:t>Confidentiality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3CBFD-A6BB-01C1-100F-5C8D6D01672D}"/>
              </a:ext>
            </a:extLst>
          </p:cNvPr>
          <p:cNvSpPr txBox="1"/>
          <p:nvPr/>
        </p:nvSpPr>
        <p:spPr>
          <a:xfrm>
            <a:off x="1924304" y="2562226"/>
            <a:ext cx="94267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TCP / IP </a:t>
            </a:r>
            <a:r>
              <a:rPr lang="fr-FR" sz="2000" dirty="0" err="1"/>
              <a:t>low-level</a:t>
            </a:r>
            <a:r>
              <a:rPr lang="fr-FR" sz="2000" dirty="0"/>
              <a:t> </a:t>
            </a:r>
            <a:r>
              <a:rPr lang="fr-FR" sz="2000" dirty="0" err="1"/>
              <a:t>protocols</a:t>
            </a:r>
            <a:r>
              <a:rPr lang="fr-FR" sz="2000" dirty="0"/>
              <a:t> are UNSECURE</a:t>
            </a:r>
          </a:p>
          <a:p>
            <a:endParaRPr lang="fr-FR" sz="2000" dirty="0"/>
          </a:p>
          <a:p>
            <a:r>
              <a:rPr lang="fr-FR" sz="2000" dirty="0"/>
              <a:t>Internet </a:t>
            </a:r>
            <a:r>
              <a:rPr lang="fr-FR" sz="2000" dirty="0" err="1"/>
              <a:t>signals</a:t>
            </a:r>
            <a:r>
              <a:rPr lang="fr-FR" sz="2000" dirty="0"/>
              <a:t> (</a:t>
            </a:r>
            <a:r>
              <a:rPr lang="fr-FR" sz="2000" dirty="0" err="1"/>
              <a:t>electric</a:t>
            </a:r>
            <a:r>
              <a:rPr lang="fr-FR" sz="2000" dirty="0"/>
              <a:t> / radio / </a:t>
            </a:r>
            <a:r>
              <a:rPr lang="fr-FR" sz="2000" dirty="0" err="1"/>
              <a:t>fiber</a:t>
            </a:r>
            <a:r>
              <a:rPr lang="fr-FR" sz="2000" dirty="0"/>
              <a:t> </a:t>
            </a:r>
            <a:r>
              <a:rPr lang="fr-FR" sz="2000" dirty="0" err="1"/>
              <a:t>channel</a:t>
            </a:r>
            <a:r>
              <a:rPr lang="fr-FR" sz="2000" dirty="0"/>
              <a:t>) are </a:t>
            </a:r>
            <a:r>
              <a:rPr lang="fr-FR" sz="2000" dirty="0" err="1"/>
              <a:t>physically</a:t>
            </a:r>
            <a:r>
              <a:rPr lang="fr-FR" sz="2000" dirty="0"/>
              <a:t> NOT </a:t>
            </a:r>
            <a:r>
              <a:rPr lang="fr-FR" sz="2000" dirty="0" err="1"/>
              <a:t>secured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Internet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based</a:t>
            </a:r>
            <a:r>
              <a:rPr lang="fr-FR" sz="2000" dirty="0"/>
              <a:t> on TCP-IP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consider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everybody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read</a:t>
            </a:r>
            <a:r>
              <a:rPr lang="fr-FR" sz="2000" dirty="0"/>
              <a:t>/</a:t>
            </a:r>
            <a:r>
              <a:rPr lang="fr-FR" sz="2000" dirty="0" err="1"/>
              <a:t>write</a:t>
            </a:r>
            <a:r>
              <a:rPr lang="fr-FR" sz="2000" dirty="0"/>
              <a:t>/drop/replay/</a:t>
            </a:r>
            <a:r>
              <a:rPr lang="fr-FR" sz="2000" dirty="0" err="1"/>
              <a:t>modify</a:t>
            </a:r>
            <a:r>
              <a:rPr lang="fr-FR" sz="2000" dirty="0"/>
              <a:t>  </a:t>
            </a:r>
            <a:r>
              <a:rPr lang="fr-FR" sz="2000" dirty="0" err="1"/>
              <a:t>your</a:t>
            </a:r>
            <a:r>
              <a:rPr lang="fr-FR" sz="2000" dirty="0"/>
              <a:t> TCP-IP </a:t>
            </a:r>
            <a:r>
              <a:rPr lang="fr-FR" sz="2000" dirty="0" err="1"/>
              <a:t>packets</a:t>
            </a:r>
            <a:r>
              <a:rPr lang="fr-FR" sz="2000" dirty="0"/>
              <a:t>  !!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62976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72FE-5D62-C651-7508-45BD9254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clear-text</a:t>
            </a:r>
            <a:r>
              <a:rPr lang="fr-FR" dirty="0"/>
              <a:t> </a:t>
            </a:r>
            <a:r>
              <a:rPr lang="fr-FR" dirty="0" err="1"/>
              <a:t>protocol</a:t>
            </a:r>
            <a:r>
              <a:rPr lang="fr-FR" dirty="0"/>
              <a:t> (ASCII </a:t>
            </a:r>
            <a:r>
              <a:rPr lang="fr-FR" dirty="0" err="1"/>
              <a:t>lines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8913-9FBF-238C-2AC4-C2432047D61E}"/>
              </a:ext>
            </a:extLst>
          </p:cNvPr>
          <p:cNvSpPr txBox="1"/>
          <p:nvPr/>
        </p:nvSpPr>
        <p:spPr>
          <a:xfrm>
            <a:off x="2947988" y="2413337"/>
            <a:ext cx="6412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read</a:t>
            </a:r>
            <a:r>
              <a:rPr lang="fr-FR" sz="2000" dirty="0"/>
              <a:t>  (or </a:t>
            </a:r>
            <a:r>
              <a:rPr lang="fr-FR" sz="2000" dirty="0" err="1"/>
              <a:t>decode</a:t>
            </a:r>
            <a:r>
              <a:rPr lang="fr-FR" sz="2000" dirty="0"/>
              <a:t>)  all information</a:t>
            </a:r>
          </a:p>
          <a:p>
            <a:endParaRPr lang="fr-FR" sz="2000" dirty="0"/>
          </a:p>
          <a:p>
            <a:r>
              <a:rPr lang="fr-FR" sz="2000" dirty="0"/>
              <a:t>In </a:t>
            </a:r>
            <a:r>
              <a:rPr lang="fr-FR" sz="2000" dirty="0" err="1"/>
              <a:t>particular</a:t>
            </a:r>
            <a:r>
              <a:rPr lang="fr-FR" sz="2000" dirty="0"/>
              <a:t> Http Headers  "</a:t>
            </a:r>
            <a:r>
              <a:rPr lang="fr-FR" sz="2000" dirty="0" err="1"/>
              <a:t>Authorization</a:t>
            </a:r>
            <a:r>
              <a:rPr lang="fr-FR" sz="2000" dirty="0"/>
              <a:t>:  Basic &lt;base64&gt;"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03EB9-B972-BE25-9253-623FC37A831E}"/>
              </a:ext>
            </a:extLst>
          </p:cNvPr>
          <p:cNvSpPr txBox="1"/>
          <p:nvPr/>
        </p:nvSpPr>
        <p:spPr>
          <a:xfrm>
            <a:off x="2981326" y="4446924"/>
            <a:ext cx="6617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Protocol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include</a:t>
            </a:r>
            <a:r>
              <a:rPr lang="fr-FR" sz="2000" dirty="0"/>
              <a:t> </a:t>
            </a:r>
            <a:r>
              <a:rPr lang="fr-FR" sz="2000" dirty="0" err="1"/>
              <a:t>security</a:t>
            </a:r>
            <a:r>
              <a:rPr lang="fr-FR" sz="2000" dirty="0"/>
              <a:t> </a:t>
            </a:r>
            <a:r>
              <a:rPr lang="fr-FR" sz="2000" dirty="0" err="1"/>
              <a:t>feature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Protocol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nested</a:t>
            </a:r>
            <a:r>
              <a:rPr lang="fr-FR" sz="2000" dirty="0"/>
              <a:t> (</a:t>
            </a:r>
            <a:r>
              <a:rPr lang="fr-FR" sz="2000" dirty="0" err="1"/>
              <a:t>wrapped</a:t>
            </a:r>
            <a:r>
              <a:rPr lang="fr-FR" sz="2000" dirty="0"/>
              <a:t>) in </a:t>
            </a: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secured</a:t>
            </a:r>
            <a:r>
              <a:rPr lang="fr-FR" sz="2000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55957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D408D-D34E-BD28-4665-3C4883CE2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0D20-E860-2FB6-56F8-52CBE8D6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http</a:t>
            </a:r>
            <a:r>
              <a:rPr lang="fr-FR" b="1" dirty="0"/>
              <a:t>s</a:t>
            </a:r>
            <a:r>
              <a:rPr lang="fr-FR" dirty="0"/>
              <a:t>   ... S = </a:t>
            </a:r>
            <a:r>
              <a:rPr lang="fr-FR" dirty="0" err="1"/>
              <a:t>Secured</a:t>
            </a:r>
            <a:r>
              <a:rPr lang="fr-FR" dirty="0"/>
              <a:t>, 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45E6B-0364-21B8-F1AF-52F88ECA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60" y="1442852"/>
            <a:ext cx="8725656" cy="42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10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8624-2A9F-4CF1-2E89-41DAE958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93"/>
            <a:ext cx="10515600" cy="1303133"/>
          </a:xfrm>
        </p:spPr>
        <p:txBody>
          <a:bodyPr/>
          <a:lstStyle/>
          <a:p>
            <a:pPr algn="ctr"/>
            <a:r>
              <a:rPr lang="fr-FR" dirty="0" err="1"/>
              <a:t>Nesting</a:t>
            </a:r>
            <a:r>
              <a:rPr lang="fr-FR" dirty="0"/>
              <a:t> </a:t>
            </a:r>
            <a:r>
              <a:rPr lang="fr-FR" dirty="0" err="1"/>
              <a:t>Protocols</a:t>
            </a:r>
            <a:br>
              <a:rPr lang="fr-FR" dirty="0"/>
            </a:br>
            <a:r>
              <a:rPr lang="fr-FR" dirty="0" err="1"/>
              <a:t>Nesting</a:t>
            </a:r>
            <a:r>
              <a:rPr lang="fr-FR" dirty="0"/>
              <a:t> Doll / </a:t>
            </a:r>
            <a:r>
              <a:rPr lang="fr-FR" dirty="0" err="1"/>
              <a:t>Onion</a:t>
            </a:r>
            <a:r>
              <a:rPr lang="fr-FR" dirty="0"/>
              <a:t> Model   </a:t>
            </a:r>
            <a:r>
              <a:rPr lang="fr-FR" dirty="0" err="1"/>
              <a:t>Metaphors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5C41A-B422-5D27-2E9D-8EDE4B8D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95" y="5226255"/>
            <a:ext cx="9834769" cy="142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74C47-A543-9FE0-172C-E3D51E15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02" y="2051793"/>
            <a:ext cx="9182896" cy="2427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1FAA-46CD-E4B6-3271-51F9EAE520AD}"/>
              </a:ext>
            </a:extLst>
          </p:cNvPr>
          <p:cNvSpPr txBox="1"/>
          <p:nvPr/>
        </p:nvSpPr>
        <p:spPr>
          <a:xfrm>
            <a:off x="299639" y="15897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https://en.wikipedia.org/</a:t>
            </a:r>
            <a:r>
              <a:rPr lang="fr-FR" sz="2000" b="1" dirty="0"/>
              <a:t>wiki/Matryoshka_doll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85A26-3C85-314F-8582-4FA7FB7115D4}"/>
              </a:ext>
            </a:extLst>
          </p:cNvPr>
          <p:cNvSpPr txBox="1"/>
          <p:nvPr/>
        </p:nvSpPr>
        <p:spPr>
          <a:xfrm>
            <a:off x="299639" y="476426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https://en.wikipedia.org</a:t>
            </a:r>
            <a:r>
              <a:rPr lang="fr-FR" sz="2000" b="1" dirty="0"/>
              <a:t>/wiki/Onion_model</a:t>
            </a:r>
          </a:p>
        </p:txBody>
      </p:sp>
    </p:spTree>
    <p:extLst>
      <p:ext uri="{BB962C8B-B14F-4D97-AF65-F5344CB8AC3E}">
        <p14:creationId xmlns:p14="http://schemas.microsoft.com/office/powerpoint/2010/main" val="25841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6697-75B2-9518-0FFA-C04C4F37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 = TLS  Transport (on top of TCP-IP)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with</a:t>
            </a:r>
            <a:r>
              <a:rPr lang="fr-FR" dirty="0"/>
              <a:t> data </a:t>
            </a:r>
            <a:r>
              <a:rPr lang="fr-FR" dirty="0" err="1"/>
              <a:t>interpreted</a:t>
            </a:r>
            <a:r>
              <a:rPr lang="fr-FR" dirty="0"/>
              <a:t> as Http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F391A-42DE-623D-DA87-42BF0A2D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95" y="1919080"/>
            <a:ext cx="6153683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7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D40A18-22A3-04DA-1C63-21F2BD58F9A9}"/>
              </a:ext>
            </a:extLst>
          </p:cNvPr>
          <p:cNvSpPr/>
          <p:nvPr/>
        </p:nvSpPr>
        <p:spPr>
          <a:xfrm rot="201731">
            <a:off x="7579417" y="4962990"/>
            <a:ext cx="1000025" cy="328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9922B-3FAD-B2A5-790E-1124906B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  TLS-Socket Handshake </a:t>
            </a:r>
            <a:br>
              <a:rPr lang="fr-FR" dirty="0"/>
            </a:br>
            <a:r>
              <a:rPr lang="fr-FR" dirty="0"/>
              <a:t>over TCP/IP </a:t>
            </a:r>
            <a:r>
              <a:rPr lang="fr-FR" dirty="0" err="1"/>
              <a:t>Packets</a:t>
            </a: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42EE84-54A1-3917-6BC1-AC9FB5A7039A}"/>
              </a:ext>
            </a:extLst>
          </p:cNvPr>
          <p:cNvCxnSpPr>
            <a:cxnSpLocks/>
          </p:cNvCxnSpPr>
          <p:nvPr/>
        </p:nvCxnSpPr>
        <p:spPr>
          <a:xfrm>
            <a:off x="6568218" y="1993637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7D8F7D-2470-2A23-40F9-A90064534F9A}"/>
              </a:ext>
            </a:extLst>
          </p:cNvPr>
          <p:cNvCxnSpPr>
            <a:cxnSpLocks/>
          </p:cNvCxnSpPr>
          <p:nvPr/>
        </p:nvCxnSpPr>
        <p:spPr>
          <a:xfrm>
            <a:off x="6317937" y="199363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88188-EF4C-C5DE-AEF0-9281D896E111}"/>
              </a:ext>
            </a:extLst>
          </p:cNvPr>
          <p:cNvCxnSpPr>
            <a:cxnSpLocks/>
          </p:cNvCxnSpPr>
          <p:nvPr/>
        </p:nvCxnSpPr>
        <p:spPr>
          <a:xfrm>
            <a:off x="6929438" y="2452688"/>
            <a:ext cx="3600450" cy="11906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C404A6-6671-A6F8-1F85-E4F5DC3AFF9A}"/>
              </a:ext>
            </a:extLst>
          </p:cNvPr>
          <p:cNvCxnSpPr>
            <a:cxnSpLocks/>
          </p:cNvCxnSpPr>
          <p:nvPr/>
        </p:nvCxnSpPr>
        <p:spPr>
          <a:xfrm flipH="1">
            <a:off x="6853238" y="2676526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3DEBEC-7C61-8910-3F2E-1E2ADE63EB47}"/>
              </a:ext>
            </a:extLst>
          </p:cNvPr>
          <p:cNvCxnSpPr>
            <a:cxnSpLocks/>
          </p:cNvCxnSpPr>
          <p:nvPr/>
        </p:nvCxnSpPr>
        <p:spPr>
          <a:xfrm>
            <a:off x="6944419" y="3229830"/>
            <a:ext cx="1854311" cy="12017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76B61-91CD-0B12-CE08-CE91A1C9ED8A}"/>
              </a:ext>
            </a:extLst>
          </p:cNvPr>
          <p:cNvCxnSpPr>
            <a:cxnSpLocks/>
          </p:cNvCxnSpPr>
          <p:nvPr/>
        </p:nvCxnSpPr>
        <p:spPr>
          <a:xfrm>
            <a:off x="10883042" y="1969844"/>
            <a:ext cx="0" cy="444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254D2-EA43-05BB-11C2-E4C08E415987}"/>
              </a:ext>
            </a:extLst>
          </p:cNvPr>
          <p:cNvCxnSpPr>
            <a:cxnSpLocks/>
          </p:cNvCxnSpPr>
          <p:nvPr/>
        </p:nvCxnSpPr>
        <p:spPr>
          <a:xfrm>
            <a:off x="10632761" y="1969844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EF775F-172A-C6E0-32B4-5D7E454D43BF}"/>
              </a:ext>
            </a:extLst>
          </p:cNvPr>
          <p:cNvSpPr txBox="1"/>
          <p:nvPr/>
        </p:nvSpPr>
        <p:spPr>
          <a:xfrm rot="159277">
            <a:off x="7452780" y="2139433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Syn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CBBF3-A725-834A-D849-4E20EC866B8C}"/>
              </a:ext>
            </a:extLst>
          </p:cNvPr>
          <p:cNvSpPr txBox="1"/>
          <p:nvPr/>
        </p:nvSpPr>
        <p:spPr>
          <a:xfrm rot="159277">
            <a:off x="7841503" y="2963864"/>
            <a:ext cx="125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Syn</a:t>
            </a:r>
            <a:r>
              <a:rPr lang="fr-FR" dirty="0"/>
              <a:t> + 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27F25-4078-56E0-CA64-5763B574B8DB}"/>
              </a:ext>
            </a:extLst>
          </p:cNvPr>
          <p:cNvSpPr txBox="1"/>
          <p:nvPr/>
        </p:nvSpPr>
        <p:spPr>
          <a:xfrm rot="21275134">
            <a:off x="8733696" y="2439473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 </a:t>
            </a:r>
            <a:r>
              <a:rPr lang="fr-FR" dirty="0" err="1"/>
              <a:t>Ack</a:t>
            </a:r>
            <a:endParaRPr lang="fr-FR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F38AD9D-8888-9B29-538C-3799241A9616}"/>
              </a:ext>
            </a:extLst>
          </p:cNvPr>
          <p:cNvSpPr/>
          <p:nvPr/>
        </p:nvSpPr>
        <p:spPr>
          <a:xfrm>
            <a:off x="5859464" y="2432625"/>
            <a:ext cx="285748" cy="120032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87E7B0-664B-F66A-E817-977E69D69CCF}"/>
              </a:ext>
            </a:extLst>
          </p:cNvPr>
          <p:cNvSpPr txBox="1"/>
          <p:nvPr/>
        </p:nvSpPr>
        <p:spPr>
          <a:xfrm>
            <a:off x="5979891" y="1631256"/>
            <a:ext cx="12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6868D-D850-DE05-DEAE-2F378F56A72F}"/>
              </a:ext>
            </a:extLst>
          </p:cNvPr>
          <p:cNvSpPr txBox="1"/>
          <p:nvPr/>
        </p:nvSpPr>
        <p:spPr>
          <a:xfrm>
            <a:off x="10240943" y="1623278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 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0200FD-DBF2-560E-2A41-4A647C182F7A}"/>
              </a:ext>
            </a:extLst>
          </p:cNvPr>
          <p:cNvSpPr txBox="1"/>
          <p:nvPr/>
        </p:nvSpPr>
        <p:spPr>
          <a:xfrm>
            <a:off x="198161" y="2094488"/>
            <a:ext cx="2764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1:</a:t>
            </a:r>
          </a:p>
          <a:p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TCP socket </a:t>
            </a:r>
            <a:r>
              <a:rPr lang="fr-FR" dirty="0"/>
              <a:t>over 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22DA3-DF15-2817-C8E3-9E143ADCC865}"/>
              </a:ext>
            </a:extLst>
          </p:cNvPr>
          <p:cNvSpPr txBox="1"/>
          <p:nvPr/>
        </p:nvSpPr>
        <p:spPr>
          <a:xfrm>
            <a:off x="198161" y="3280351"/>
            <a:ext cx="3342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2:</a:t>
            </a:r>
          </a:p>
          <a:p>
            <a:r>
              <a:rPr lang="fr-FR" dirty="0" err="1"/>
              <a:t>generate</a:t>
            </a:r>
            <a:r>
              <a:rPr lang="fr-FR" dirty="0"/>
              <a:t> Temp Pub/</a:t>
            </a:r>
            <a:r>
              <a:rPr lang="fr-FR" dirty="0" err="1"/>
              <a:t>Private</a:t>
            </a:r>
            <a:r>
              <a:rPr lang="fr-FR" dirty="0"/>
              <a:t> Key</a:t>
            </a:r>
          </a:p>
          <a:p>
            <a:r>
              <a:rPr lang="fr-FR" dirty="0"/>
              <a:t>exchange Pub Key</a:t>
            </a:r>
          </a:p>
          <a:p>
            <a:r>
              <a:rPr lang="fr-FR" dirty="0"/>
              <a:t>exchange AES session Key</a:t>
            </a:r>
          </a:p>
          <a:p>
            <a:r>
              <a:rPr lang="fr-FR" dirty="0"/>
              <a:t>= </a:t>
            </a:r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TLS socket</a:t>
            </a:r>
            <a:r>
              <a:rPr lang="fr-FR" dirty="0"/>
              <a:t> over TCP/IP</a:t>
            </a:r>
          </a:p>
          <a:p>
            <a:endParaRPr lang="fr-FR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F9E55498-C6C6-28E7-9CD1-F343E6CE9E46}"/>
              </a:ext>
            </a:extLst>
          </p:cNvPr>
          <p:cNvSpPr/>
          <p:nvPr/>
        </p:nvSpPr>
        <p:spPr>
          <a:xfrm>
            <a:off x="5794151" y="3366078"/>
            <a:ext cx="285737" cy="131202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6A154B-49B7-1639-2DAE-B1ED711EA129}"/>
              </a:ext>
            </a:extLst>
          </p:cNvPr>
          <p:cNvCxnSpPr>
            <a:cxnSpLocks/>
          </p:cNvCxnSpPr>
          <p:nvPr/>
        </p:nvCxnSpPr>
        <p:spPr>
          <a:xfrm>
            <a:off x="8718328" y="3650973"/>
            <a:ext cx="1895794" cy="8759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7DDAAA-87E1-20F7-779A-1C15AA0DADAF}"/>
              </a:ext>
            </a:extLst>
          </p:cNvPr>
          <p:cNvCxnSpPr>
            <a:cxnSpLocks/>
          </p:cNvCxnSpPr>
          <p:nvPr/>
        </p:nvCxnSpPr>
        <p:spPr>
          <a:xfrm flipH="1">
            <a:off x="6937472" y="3843339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35935-D748-860D-51E2-DB1FA7694931}"/>
              </a:ext>
            </a:extLst>
          </p:cNvPr>
          <p:cNvCxnSpPr>
            <a:cxnSpLocks/>
          </p:cNvCxnSpPr>
          <p:nvPr/>
        </p:nvCxnSpPr>
        <p:spPr>
          <a:xfrm>
            <a:off x="7013672" y="4186239"/>
            <a:ext cx="3600450" cy="11906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687B8A-040C-D6BD-B2E1-CDDD3C74BA06}"/>
              </a:ext>
            </a:extLst>
          </p:cNvPr>
          <p:cNvSpPr txBox="1"/>
          <p:nvPr/>
        </p:nvSpPr>
        <p:spPr>
          <a:xfrm rot="159277">
            <a:off x="8607668" y="331494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TLS Hello..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6C11D-7CA3-1D73-0B45-A6747906F6AE}"/>
              </a:ext>
            </a:extLst>
          </p:cNvPr>
          <p:cNvSpPr txBox="1"/>
          <p:nvPr/>
        </p:nvSpPr>
        <p:spPr>
          <a:xfrm>
            <a:off x="5314572" y="2571751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CDD59A-02B4-CF02-7A0D-28F9A6227009}"/>
              </a:ext>
            </a:extLst>
          </p:cNvPr>
          <p:cNvSpPr txBox="1"/>
          <p:nvPr/>
        </p:nvSpPr>
        <p:spPr>
          <a:xfrm>
            <a:off x="5230452" y="374443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7760A-9F15-9138-18F6-83BF0BBD6EAB}"/>
              </a:ext>
            </a:extLst>
          </p:cNvPr>
          <p:cNvSpPr txBox="1"/>
          <p:nvPr/>
        </p:nvSpPr>
        <p:spPr>
          <a:xfrm>
            <a:off x="212613" y="4988244"/>
            <a:ext cx="46282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step</a:t>
            </a:r>
            <a:r>
              <a:rPr lang="fr-FR" dirty="0"/>
              <a:t> 3,4..*: </a:t>
            </a:r>
            <a:r>
              <a:rPr lang="fr-FR" dirty="0" err="1"/>
              <a:t>establish</a:t>
            </a:r>
            <a:r>
              <a:rPr lang="fr-FR" dirty="0"/>
              <a:t> </a:t>
            </a:r>
            <a:r>
              <a:rPr lang="fr-FR" b="1" dirty="0"/>
              <a:t>Https </a:t>
            </a:r>
            <a:r>
              <a:rPr lang="fr-FR" dirty="0"/>
              <a:t>over TLS</a:t>
            </a:r>
          </a:p>
          <a:p>
            <a:r>
              <a:rPr lang="fr-FR" dirty="0"/>
              <a:t>wrap </a:t>
            </a:r>
            <a:r>
              <a:rPr lang="fr-FR" dirty="0" err="1"/>
              <a:t>each</a:t>
            </a:r>
            <a:r>
              <a:rPr lang="fr-FR" dirty="0"/>
              <a:t> sent message data </a:t>
            </a:r>
            <a:r>
              <a:rPr lang="fr-FR" dirty="0" err="1"/>
              <a:t>within</a:t>
            </a:r>
            <a:r>
              <a:rPr lang="fr-FR" dirty="0"/>
              <a:t> TLS </a:t>
            </a:r>
            <a:r>
              <a:rPr lang="fr-FR" dirty="0" err="1"/>
              <a:t>packet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encrypt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AES key</a:t>
            </a:r>
          </a:p>
          <a:p>
            <a:endParaRPr lang="fr-FR" dirty="0"/>
          </a:p>
          <a:p>
            <a:r>
              <a:rPr lang="fr-FR" dirty="0" err="1"/>
              <a:t>unwrap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received</a:t>
            </a:r>
            <a:r>
              <a:rPr lang="fr-FR" dirty="0"/>
              <a:t> TLS </a:t>
            </a:r>
            <a:r>
              <a:rPr lang="fr-FR" dirty="0" err="1"/>
              <a:t>packet</a:t>
            </a:r>
            <a:r>
              <a:rPr lang="fr-FR" dirty="0"/>
              <a:t>, </a:t>
            </a:r>
          </a:p>
          <a:p>
            <a:r>
              <a:rPr lang="fr-FR" dirty="0"/>
              <a:t>   </a:t>
            </a:r>
            <a:r>
              <a:rPr lang="fr-FR" dirty="0" err="1"/>
              <a:t>decrypt</a:t>
            </a:r>
            <a:r>
              <a:rPr lang="fr-FR" dirty="0"/>
              <a:t> </a:t>
            </a:r>
            <a:r>
              <a:rPr lang="fr-FR" dirty="0" err="1"/>
              <a:t>payload</a:t>
            </a:r>
            <a:r>
              <a:rPr lang="fr-FR" dirty="0"/>
              <a:t> data </a:t>
            </a:r>
            <a:r>
              <a:rPr lang="fr-FR" dirty="0" err="1"/>
              <a:t>using</a:t>
            </a:r>
            <a:r>
              <a:rPr lang="fr-FR" dirty="0"/>
              <a:t> AES key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FF5DAE-FB51-319D-C4FB-90FEBD2AF880}"/>
              </a:ext>
            </a:extLst>
          </p:cNvPr>
          <p:cNvCxnSpPr>
            <a:cxnSpLocks/>
          </p:cNvCxnSpPr>
          <p:nvPr/>
        </p:nvCxnSpPr>
        <p:spPr>
          <a:xfrm>
            <a:off x="6124261" y="5310188"/>
            <a:ext cx="423006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33A542-731F-FE19-C1FA-457E199377DE}"/>
              </a:ext>
            </a:extLst>
          </p:cNvPr>
          <p:cNvCxnSpPr>
            <a:cxnSpLocks/>
          </p:cNvCxnSpPr>
          <p:nvPr/>
        </p:nvCxnSpPr>
        <p:spPr>
          <a:xfrm>
            <a:off x="7035597" y="5310188"/>
            <a:ext cx="3578525" cy="17760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897E1-4B24-F59C-7477-50D6D376C0AF}"/>
              </a:ext>
            </a:extLst>
          </p:cNvPr>
          <p:cNvSpPr/>
          <p:nvPr/>
        </p:nvSpPr>
        <p:spPr>
          <a:xfrm>
            <a:off x="5375922" y="5213134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1DD2A2-DE03-B461-7F20-27DEDA40DF65}"/>
              </a:ext>
            </a:extLst>
          </p:cNvPr>
          <p:cNvSpPr/>
          <p:nvPr/>
        </p:nvSpPr>
        <p:spPr>
          <a:xfrm rot="201731">
            <a:off x="7916648" y="5021278"/>
            <a:ext cx="534183" cy="214310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AFED40-5BA8-3F96-E0CE-0A4B2A8CE7C5}"/>
              </a:ext>
            </a:extLst>
          </p:cNvPr>
          <p:cNvCxnSpPr>
            <a:cxnSpLocks/>
          </p:cNvCxnSpPr>
          <p:nvPr/>
        </p:nvCxnSpPr>
        <p:spPr>
          <a:xfrm>
            <a:off x="10977563" y="5487790"/>
            <a:ext cx="48545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E4E49B8-1AB1-1200-E3D4-A64A37FEABB1}"/>
              </a:ext>
            </a:extLst>
          </p:cNvPr>
          <p:cNvSpPr/>
          <p:nvPr/>
        </p:nvSpPr>
        <p:spPr>
          <a:xfrm>
            <a:off x="11543570" y="538063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E7D0C1-E92C-1128-735C-99424E394BE3}"/>
              </a:ext>
            </a:extLst>
          </p:cNvPr>
          <p:cNvSpPr/>
          <p:nvPr/>
        </p:nvSpPr>
        <p:spPr>
          <a:xfrm>
            <a:off x="11559080" y="597494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17ABC4-C502-4967-5D6E-F805B4BE9DED}"/>
              </a:ext>
            </a:extLst>
          </p:cNvPr>
          <p:cNvCxnSpPr>
            <a:cxnSpLocks/>
          </p:cNvCxnSpPr>
          <p:nvPr/>
        </p:nvCxnSpPr>
        <p:spPr>
          <a:xfrm flipH="1">
            <a:off x="10912890" y="6082100"/>
            <a:ext cx="55012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49EE997-3D0E-B042-FAC4-16C0C432DDF9}"/>
              </a:ext>
            </a:extLst>
          </p:cNvPr>
          <p:cNvSpPr/>
          <p:nvPr/>
        </p:nvSpPr>
        <p:spPr>
          <a:xfrm rot="21336167">
            <a:off x="8921054" y="5727998"/>
            <a:ext cx="1076106" cy="308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03ACC3-A91F-51D0-6A76-361ABB687B36}"/>
              </a:ext>
            </a:extLst>
          </p:cNvPr>
          <p:cNvSpPr/>
          <p:nvPr/>
        </p:nvSpPr>
        <p:spPr>
          <a:xfrm rot="21336167">
            <a:off x="9335331" y="5764915"/>
            <a:ext cx="534183" cy="214310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186A18-4855-2356-5B84-D53845DBB705}"/>
              </a:ext>
            </a:extLst>
          </p:cNvPr>
          <p:cNvCxnSpPr>
            <a:cxnSpLocks/>
          </p:cNvCxnSpPr>
          <p:nvPr/>
        </p:nvCxnSpPr>
        <p:spPr>
          <a:xfrm flipH="1">
            <a:off x="7006442" y="6100762"/>
            <a:ext cx="3676650" cy="21431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600E59D-9712-BADA-0834-874FA4A8790D}"/>
              </a:ext>
            </a:extLst>
          </p:cNvPr>
          <p:cNvSpPr/>
          <p:nvPr/>
        </p:nvSpPr>
        <p:spPr>
          <a:xfrm>
            <a:off x="5391917" y="6195345"/>
            <a:ext cx="534183" cy="21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7298800-4744-3D97-1744-1B661C77CD8D}"/>
              </a:ext>
            </a:extLst>
          </p:cNvPr>
          <p:cNvCxnSpPr>
            <a:cxnSpLocks/>
          </p:cNvCxnSpPr>
          <p:nvPr/>
        </p:nvCxnSpPr>
        <p:spPr>
          <a:xfrm flipH="1">
            <a:off x="6145212" y="6315074"/>
            <a:ext cx="374492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e 59">
            <a:extLst>
              <a:ext uri="{FF2B5EF4-FFF2-40B4-BE49-F238E27FC236}">
                <a16:creationId xmlns:a16="http://schemas.microsoft.com/office/drawing/2014/main" id="{2833E764-4835-A1D1-018F-E487237A9AA6}"/>
              </a:ext>
            </a:extLst>
          </p:cNvPr>
          <p:cNvSpPr/>
          <p:nvPr/>
        </p:nvSpPr>
        <p:spPr>
          <a:xfrm>
            <a:off x="5921786" y="4752975"/>
            <a:ext cx="285737" cy="191847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15BD72-2B20-9518-4558-B3D14042A726}"/>
              </a:ext>
            </a:extLst>
          </p:cNvPr>
          <p:cNvSpPr txBox="1"/>
          <p:nvPr/>
        </p:nvSpPr>
        <p:spPr>
          <a:xfrm>
            <a:off x="5299206" y="5553160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93414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0F1A-C85E-9804-5E75-7D7A6833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(Https)  TLS has 2 phases </a:t>
            </a:r>
            <a:br>
              <a:rPr lang="fr-FR" dirty="0"/>
            </a:br>
            <a:r>
              <a:rPr lang="fr-FR" dirty="0"/>
              <a:t>/ use 2 </a:t>
            </a:r>
            <a:r>
              <a:rPr lang="fr-FR" dirty="0" err="1"/>
              <a:t>Cryptographic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01E7-3C5D-7891-6095-54131BFCDF55}"/>
              </a:ext>
            </a:extLst>
          </p:cNvPr>
          <p:cNvSpPr txBox="1"/>
          <p:nvPr/>
        </p:nvSpPr>
        <p:spPr>
          <a:xfrm>
            <a:off x="2747963" y="2190348"/>
            <a:ext cx="64970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 1 :  TLS </a:t>
            </a:r>
            <a:r>
              <a:rPr lang="fr-FR" b="1" dirty="0" err="1"/>
              <a:t>HandShake</a:t>
            </a:r>
            <a:r>
              <a:rPr lang="fr-FR" b="1" dirty="0"/>
              <a:t> (slow, once)</a:t>
            </a:r>
          </a:p>
          <a:p>
            <a:r>
              <a:rPr lang="fr-FR" dirty="0"/>
              <a:t>Check Server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 err="1"/>
              <a:t>Generate</a:t>
            </a:r>
            <a:r>
              <a:rPr lang="fr-FR" dirty="0"/>
              <a:t> Public-</a:t>
            </a:r>
            <a:r>
              <a:rPr lang="fr-FR" dirty="0" err="1"/>
              <a:t>Private</a:t>
            </a:r>
            <a:r>
              <a:rPr lang="fr-FR" dirty="0"/>
              <a:t> Key Pair, </a:t>
            </a:r>
          </a:p>
          <a:p>
            <a:r>
              <a:rPr lang="fr-FR" dirty="0" err="1"/>
              <a:t>then</a:t>
            </a:r>
            <a:r>
              <a:rPr lang="fr-FR" dirty="0"/>
              <a:t> Exchange </a:t>
            </a:r>
            <a:r>
              <a:rPr lang="fr-FR" dirty="0" err="1"/>
              <a:t>PubKey</a:t>
            </a:r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 err="1"/>
              <a:t>Asymmetric</a:t>
            </a:r>
            <a:r>
              <a:rPr lang="fr-FR" b="1" dirty="0"/>
              <a:t> Key </a:t>
            </a:r>
            <a:r>
              <a:rPr lang="fr-FR" b="1" dirty="0" err="1"/>
              <a:t>Cryptographic</a:t>
            </a:r>
            <a:r>
              <a:rPr lang="fr-FR" b="1" dirty="0"/>
              <a:t> </a:t>
            </a:r>
            <a:r>
              <a:rPr lang="fr-FR" b="1" dirty="0" err="1"/>
              <a:t>Protocols</a:t>
            </a:r>
            <a:endParaRPr lang="fr-FR" b="1" dirty="0"/>
          </a:p>
          <a:p>
            <a:r>
              <a:rPr lang="fr-FR" b="1" dirty="0"/>
              <a:t>    </a:t>
            </a:r>
            <a:r>
              <a:rPr lang="fr-FR" b="1" dirty="0" err="1"/>
              <a:t>typically</a:t>
            </a:r>
            <a:r>
              <a:rPr lang="fr-FR" b="1" dirty="0"/>
              <a:t> RSA,  or  ECC : </a:t>
            </a:r>
            <a:r>
              <a:rPr lang="fr-FR" b="1" dirty="0" err="1"/>
              <a:t>Elliptic</a:t>
            </a:r>
            <a:r>
              <a:rPr lang="fr-FR" b="1" dirty="0"/>
              <a:t> </a:t>
            </a:r>
            <a:r>
              <a:rPr lang="fr-FR" b="1" dirty="0" err="1"/>
              <a:t>Curve</a:t>
            </a:r>
            <a:r>
              <a:rPr lang="fr-FR" b="1" dirty="0"/>
              <a:t> (</a:t>
            </a:r>
            <a:r>
              <a:rPr lang="fr-FR" b="1" dirty="0" err="1"/>
              <a:t>Diffie</a:t>
            </a:r>
            <a:r>
              <a:rPr lang="fr-FR" b="1" dirty="0"/>
              <a:t>-Hellman)</a:t>
            </a:r>
          </a:p>
          <a:p>
            <a:endParaRPr lang="fr-FR" b="1" dirty="0"/>
          </a:p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exchange </a:t>
            </a: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Symmetric</a:t>
            </a:r>
            <a:r>
              <a:rPr lang="fr-FR" dirty="0"/>
              <a:t> Key, exchange once </a:t>
            </a:r>
          </a:p>
          <a:p>
            <a:r>
              <a:rPr lang="fr-FR" dirty="0"/>
              <a:t>(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regenerate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time to time)</a:t>
            </a:r>
          </a:p>
          <a:p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E8D57-FEA3-C1E6-CCDB-101A27EE428E}"/>
              </a:ext>
            </a:extLst>
          </p:cNvPr>
          <p:cNvSpPr txBox="1"/>
          <p:nvPr/>
        </p:nvSpPr>
        <p:spPr>
          <a:xfrm>
            <a:off x="2747963" y="5414159"/>
            <a:ext cx="47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 2 :  Data </a:t>
            </a:r>
            <a:r>
              <a:rPr lang="fr-FR" b="1" dirty="0" err="1"/>
              <a:t>encryption</a:t>
            </a:r>
            <a:r>
              <a:rPr lang="fr-FR" b="1" dirty="0"/>
              <a:t> (fast, </a:t>
            </a:r>
            <a:r>
              <a:rPr lang="fr-FR" b="1" dirty="0" err="1"/>
              <a:t>repeated</a:t>
            </a:r>
            <a:r>
              <a:rPr lang="fr-FR" b="1" dirty="0"/>
              <a:t>)</a:t>
            </a:r>
          </a:p>
          <a:p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 err="1"/>
              <a:t>Symmetric</a:t>
            </a:r>
            <a:r>
              <a:rPr lang="fr-FR" b="1" dirty="0"/>
              <a:t> Key </a:t>
            </a:r>
            <a:r>
              <a:rPr lang="fr-FR" b="1" dirty="0" err="1"/>
              <a:t>Cryptographic</a:t>
            </a:r>
            <a:r>
              <a:rPr lang="fr-FR" b="1" dirty="0"/>
              <a:t> </a:t>
            </a:r>
            <a:r>
              <a:rPr lang="fr-FR" b="1" dirty="0" err="1"/>
              <a:t>Protocols</a:t>
            </a:r>
            <a:endParaRPr lang="fr-FR" b="1" dirty="0"/>
          </a:p>
          <a:p>
            <a:r>
              <a:rPr lang="fr-FR" b="1" dirty="0"/>
              <a:t>    </a:t>
            </a:r>
            <a:r>
              <a:rPr lang="fr-FR" b="1" dirty="0" err="1"/>
              <a:t>typically</a:t>
            </a:r>
            <a:r>
              <a:rPr lang="fr-FR" b="1" dirty="0"/>
              <a:t> AES-256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8DA54-B4CF-3A66-BBC6-9F53AE1B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44" y="3122190"/>
            <a:ext cx="499319" cy="49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18A71-9CE1-4CC3-CB28-1DB0EEF4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22" y="3126373"/>
            <a:ext cx="499320" cy="4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6D558-56C3-1F90-E7C9-0E30FD4B22FE}"/>
              </a:ext>
            </a:extLst>
          </p:cNvPr>
          <p:cNvSpPr txBox="1"/>
          <p:nvPr/>
        </p:nvSpPr>
        <p:spPr>
          <a:xfrm>
            <a:off x="9795659" y="2498468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4494B-DC86-55C5-C643-0B688B822367}"/>
              </a:ext>
            </a:extLst>
          </p:cNvPr>
          <p:cNvSpPr txBox="1"/>
          <p:nvPr/>
        </p:nvSpPr>
        <p:spPr>
          <a:xfrm>
            <a:off x="10521426" y="2498468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4A979-8369-1770-5570-EAA281F4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482" y="5626164"/>
            <a:ext cx="499320" cy="49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9E606-904B-47B1-B05F-C40EFF6D819E}"/>
              </a:ext>
            </a:extLst>
          </p:cNvPr>
          <p:cNvSpPr txBox="1"/>
          <p:nvPr/>
        </p:nvSpPr>
        <p:spPr>
          <a:xfrm>
            <a:off x="9871021" y="4767828"/>
            <a:ext cx="1589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AES-256</a:t>
            </a:r>
          </a:p>
          <a:p>
            <a:r>
              <a:rPr lang="fr-FR" dirty="0" err="1"/>
              <a:t>Symmetric</a:t>
            </a:r>
            <a:r>
              <a:rPr lang="fr-FR" dirty="0"/>
              <a:t>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618C9-E617-840A-246E-CECB439CFBF2}"/>
              </a:ext>
            </a:extLst>
          </p:cNvPr>
          <p:cNvSpPr txBox="1"/>
          <p:nvPr/>
        </p:nvSpPr>
        <p:spPr>
          <a:xfrm>
            <a:off x="9548208" y="1902693"/>
            <a:ext cx="223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RSA or ECC </a:t>
            </a:r>
          </a:p>
          <a:p>
            <a:r>
              <a:rPr lang="fr-FR" b="1" dirty="0" err="1"/>
              <a:t>Asymmetric</a:t>
            </a:r>
            <a:r>
              <a:rPr lang="fr-FR" b="1" dirty="0"/>
              <a:t> Keys Pair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97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E187-730F-8A18-0032-9084B065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7937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Lot of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66C5F-9F36-8361-DF7C-B272BB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784" y="1928812"/>
            <a:ext cx="499319" cy="499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62D6D-522A-1247-905B-3B318878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562" y="1932995"/>
            <a:ext cx="499320" cy="49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265B-0A6C-BBB9-B471-951F491DEE82}"/>
              </a:ext>
            </a:extLst>
          </p:cNvPr>
          <p:cNvSpPr txBox="1"/>
          <p:nvPr/>
        </p:nvSpPr>
        <p:spPr>
          <a:xfrm>
            <a:off x="9476699" y="1305090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30A79-11DB-1655-F6F5-16CECDB09284}"/>
              </a:ext>
            </a:extLst>
          </p:cNvPr>
          <p:cNvSpPr txBox="1"/>
          <p:nvPr/>
        </p:nvSpPr>
        <p:spPr>
          <a:xfrm>
            <a:off x="10202466" y="1305090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167CF-911C-FD64-3B19-592B754B70C3}"/>
              </a:ext>
            </a:extLst>
          </p:cNvPr>
          <p:cNvSpPr txBox="1"/>
          <p:nvPr/>
        </p:nvSpPr>
        <p:spPr>
          <a:xfrm>
            <a:off x="9324976" y="595257"/>
            <a:ext cx="203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Signer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 </a:t>
            </a:r>
            <a:r>
              <a:rPr lang="fr-FR" dirty="0" err="1"/>
              <a:t>DigiCert</a:t>
            </a:r>
            <a:r>
              <a:rPr lang="fr-FR" dirty="0"/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161328-23B4-214B-2613-44987B6ADABF}"/>
              </a:ext>
            </a:extLst>
          </p:cNvPr>
          <p:cNvSpPr/>
          <p:nvPr/>
        </p:nvSpPr>
        <p:spPr>
          <a:xfrm rot="14487324" flipV="1">
            <a:off x="9103643" y="2055947"/>
            <a:ext cx="304799" cy="1938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EBEA9-CC83-44B8-9261-AB875513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908" y="4359686"/>
            <a:ext cx="499319" cy="499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E3DB3D-430A-6613-D57A-743A7794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86" y="4363869"/>
            <a:ext cx="499320" cy="499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F554F-AAE3-08DE-6D93-70FB80112AFC}"/>
              </a:ext>
            </a:extLst>
          </p:cNvPr>
          <p:cNvSpPr txBox="1"/>
          <p:nvPr/>
        </p:nvSpPr>
        <p:spPr>
          <a:xfrm>
            <a:off x="9832823" y="3735964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96BDD-D713-D989-FF2D-C5B237727813}"/>
              </a:ext>
            </a:extLst>
          </p:cNvPr>
          <p:cNvSpPr txBox="1"/>
          <p:nvPr/>
        </p:nvSpPr>
        <p:spPr>
          <a:xfrm>
            <a:off x="10558590" y="3735964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6A653-40A7-CB6B-E4B9-F6AEC6CAAFEE}"/>
              </a:ext>
            </a:extLst>
          </p:cNvPr>
          <p:cNvSpPr txBox="1"/>
          <p:nvPr/>
        </p:nvSpPr>
        <p:spPr>
          <a:xfrm>
            <a:off x="9711820" y="3098846"/>
            <a:ext cx="254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Issued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 wikipedia.org)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A996FEA-D192-E7A3-110A-BE16CDA60E70}"/>
              </a:ext>
            </a:extLst>
          </p:cNvPr>
          <p:cNvSpPr/>
          <p:nvPr/>
        </p:nvSpPr>
        <p:spPr>
          <a:xfrm rot="17932411" flipV="1">
            <a:off x="8997757" y="3206108"/>
            <a:ext cx="304799" cy="17093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6ADBC8-90E8-CBDE-0DDD-AEEBBFD4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23" y="3124097"/>
            <a:ext cx="827318" cy="847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A4C348-6A24-4608-B208-5E492214CD16}"/>
              </a:ext>
            </a:extLst>
          </p:cNvPr>
          <p:cNvSpPr txBox="1"/>
          <p:nvPr/>
        </p:nvSpPr>
        <p:spPr>
          <a:xfrm>
            <a:off x="7024850" y="2752736"/>
            <a:ext cx="180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</a:t>
            </a:r>
            <a:r>
              <a:rPr lang="fr-FR" b="1" dirty="0" err="1"/>
              <a:t>Certificate</a:t>
            </a:r>
            <a:endParaRPr lang="fr-FR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1FBBB-1C87-985A-4BC4-6895B593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33" y="4512085"/>
            <a:ext cx="499319" cy="4993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DD9FA-75C4-29BD-5F7A-A0FDAFA6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11" y="4516268"/>
            <a:ext cx="499320" cy="499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BE86FB-DDBA-F43E-8105-79852B1A6FE2}"/>
              </a:ext>
            </a:extLst>
          </p:cNvPr>
          <p:cNvSpPr txBox="1"/>
          <p:nvPr/>
        </p:nvSpPr>
        <p:spPr>
          <a:xfrm>
            <a:off x="2467948" y="3888363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8A1FF-5A6B-CC42-40AD-33C70E332F02}"/>
              </a:ext>
            </a:extLst>
          </p:cNvPr>
          <p:cNvSpPr txBox="1"/>
          <p:nvPr/>
        </p:nvSpPr>
        <p:spPr>
          <a:xfrm>
            <a:off x="3193715" y="3888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Private</a:t>
            </a:r>
            <a:br>
              <a:rPr lang="fr-FR" b="1" dirty="0"/>
            </a:br>
            <a:r>
              <a:rPr lang="fr-FR" dirty="0"/>
              <a:t>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9B2D4A-1547-5263-AFF6-A379C8A87829}"/>
              </a:ext>
            </a:extLst>
          </p:cNvPr>
          <p:cNvSpPr txBox="1"/>
          <p:nvPr/>
        </p:nvSpPr>
        <p:spPr>
          <a:xfrm>
            <a:off x="2129668" y="3567696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Temporary</a:t>
            </a:r>
            <a:r>
              <a:rPr lang="fr-FR" b="1" dirty="0"/>
              <a:t> </a:t>
            </a:r>
            <a:r>
              <a:rPr lang="fr-FR" b="1" dirty="0" err="1"/>
              <a:t>Generated</a:t>
            </a:r>
            <a:endParaRPr lang="fr-FR" b="1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BC6C69A-D256-DFB4-0931-E2FA67F0935B}"/>
              </a:ext>
            </a:extLst>
          </p:cNvPr>
          <p:cNvSpPr/>
          <p:nvPr/>
        </p:nvSpPr>
        <p:spPr>
          <a:xfrm rot="16200000" flipV="1">
            <a:off x="6035533" y="3258202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EED632D-3B0B-DB1F-33CF-E5A51009F3C7}"/>
              </a:ext>
            </a:extLst>
          </p:cNvPr>
          <p:cNvSpPr/>
          <p:nvPr/>
        </p:nvSpPr>
        <p:spPr>
          <a:xfrm rot="5400000" flipV="1">
            <a:off x="6097987" y="4025747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FC4B23-7D43-9F2A-9606-BF55ADED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34" y="3980096"/>
            <a:ext cx="499319" cy="499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E50910-8961-2411-2BCE-D03527BE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8" y="3838780"/>
            <a:ext cx="631015" cy="6463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55BC3-E261-3631-6E3E-FA565538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41" y="4747641"/>
            <a:ext cx="499319" cy="499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EC1F11-6B82-CC72-5D8D-61021457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12" y="5850126"/>
            <a:ext cx="499320" cy="4993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C2160B8-C97F-9F40-096C-4C0F5C81FFA6}"/>
              </a:ext>
            </a:extLst>
          </p:cNvPr>
          <p:cNvSpPr txBox="1"/>
          <p:nvPr/>
        </p:nvSpPr>
        <p:spPr>
          <a:xfrm>
            <a:off x="2523035" y="5263295"/>
            <a:ext cx="126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Temporary</a:t>
            </a:r>
            <a:r>
              <a:rPr lang="fr-FR" b="1" dirty="0"/>
              <a:t> </a:t>
            </a:r>
          </a:p>
          <a:p>
            <a:r>
              <a:rPr lang="fr-FR" dirty="0"/>
              <a:t>AES Key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35FBE6A-C5FA-515D-17E0-8E635D8DA01E}"/>
              </a:ext>
            </a:extLst>
          </p:cNvPr>
          <p:cNvSpPr/>
          <p:nvPr/>
        </p:nvSpPr>
        <p:spPr>
          <a:xfrm rot="5400000" flipV="1">
            <a:off x="6097988" y="4744460"/>
            <a:ext cx="304799" cy="2710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0D50D8-9CB2-C34A-9881-CDEE0D7C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37" y="5504081"/>
            <a:ext cx="499320" cy="4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0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E53D6-453B-2D12-020F-337B2BDF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7D17-A237-1256-33DF-07A28B5C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Click on Site Information, check </a:t>
            </a:r>
            <a:r>
              <a:rPr lang="fr-FR" dirty="0" err="1"/>
              <a:t>Certificate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21B2-C77D-DF93-ECE7-8366C9F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81" y="1662912"/>
            <a:ext cx="5906012" cy="3532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C8CD8-73CA-A90C-5BC1-5C47AC11D491}"/>
              </a:ext>
            </a:extLst>
          </p:cNvPr>
          <p:cNvSpPr/>
          <p:nvPr/>
        </p:nvSpPr>
        <p:spPr>
          <a:xfrm>
            <a:off x="1524000" y="2105025"/>
            <a:ext cx="319087" cy="338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32C1D5-75BE-4FEA-1741-FC24B264848A}"/>
              </a:ext>
            </a:extLst>
          </p:cNvPr>
          <p:cNvCxnSpPr>
            <a:cxnSpLocks/>
          </p:cNvCxnSpPr>
          <p:nvPr/>
        </p:nvCxnSpPr>
        <p:spPr>
          <a:xfrm>
            <a:off x="560855" y="1902694"/>
            <a:ext cx="916782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B7A76B-BB5F-4B4A-6EB1-9F8EA6316145}"/>
              </a:ext>
            </a:extLst>
          </p:cNvPr>
          <p:cNvCxnSpPr>
            <a:cxnSpLocks/>
          </p:cNvCxnSpPr>
          <p:nvPr/>
        </p:nvCxnSpPr>
        <p:spPr>
          <a:xfrm>
            <a:off x="1700212" y="2495550"/>
            <a:ext cx="96512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F8B2F-438A-25B2-17EA-AB2F854D2106}"/>
              </a:ext>
            </a:extLst>
          </p:cNvPr>
          <p:cNvCxnSpPr>
            <a:cxnSpLocks/>
          </p:cNvCxnSpPr>
          <p:nvPr/>
        </p:nvCxnSpPr>
        <p:spPr>
          <a:xfrm>
            <a:off x="4423243" y="3164756"/>
            <a:ext cx="3006257" cy="18804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CD920-58AE-9DE0-15F7-028E9436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55" y="1628675"/>
            <a:ext cx="3036833" cy="23052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B26951-F5AE-8F7F-BDF3-DD77C96A46E8}"/>
              </a:ext>
            </a:extLst>
          </p:cNvPr>
          <p:cNvCxnSpPr>
            <a:cxnSpLocks/>
          </p:cNvCxnSpPr>
          <p:nvPr/>
        </p:nvCxnSpPr>
        <p:spPr>
          <a:xfrm>
            <a:off x="8471368" y="3839903"/>
            <a:ext cx="1167932" cy="7036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D844EE-898F-563D-A1C1-23BDDB7CE18F}"/>
              </a:ext>
            </a:extLst>
          </p:cNvPr>
          <p:cNvSpPr txBox="1"/>
          <p:nvPr/>
        </p:nvSpPr>
        <p:spPr>
          <a:xfrm>
            <a:off x="8763000" y="4610101"/>
            <a:ext cx="2421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"</a:t>
            </a:r>
            <a:r>
              <a:rPr lang="fr-FR" dirty="0" err="1"/>
              <a:t>Certificate</a:t>
            </a:r>
            <a:r>
              <a:rPr lang="fr-FR" dirty="0"/>
              <a:t>" ?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not </a:t>
            </a:r>
            <a:r>
              <a:rPr lang="fr-FR" dirty="0" err="1"/>
              <a:t>valid</a:t>
            </a:r>
            <a:r>
              <a:rPr lang="fr-FR" dirty="0"/>
              <a:t>.. yes</a:t>
            </a:r>
          </a:p>
        </p:txBody>
      </p:sp>
    </p:spTree>
    <p:extLst>
      <p:ext uri="{BB962C8B-B14F-4D97-AF65-F5344CB8AC3E}">
        <p14:creationId xmlns:p14="http://schemas.microsoft.com/office/powerpoint/2010/main" val="421098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4052-45DE-4ECE-3CF7-0B67267E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3C6E-8969-52ED-009B-CCC9F3D1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Certificate</a:t>
            </a:r>
            <a:r>
              <a:rPr lang="fr-FR" dirty="0"/>
              <a:t> (&amp; Details)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B07142-1A30-C096-E71F-9070DD2E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9" y="1200874"/>
            <a:ext cx="5182049" cy="524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B703C-E371-9416-2BFD-B9646A91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9084"/>
            <a:ext cx="5067739" cy="47514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663921-5AFC-FEC6-2E83-7552C94C5A6D}"/>
              </a:ext>
            </a:extLst>
          </p:cNvPr>
          <p:cNvCxnSpPr>
            <a:cxnSpLocks/>
          </p:cNvCxnSpPr>
          <p:nvPr/>
        </p:nvCxnSpPr>
        <p:spPr>
          <a:xfrm>
            <a:off x="1552575" y="1981200"/>
            <a:ext cx="5157788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95F8C4-1CCD-159F-A015-CC50C24B4B64}"/>
              </a:ext>
            </a:extLst>
          </p:cNvPr>
          <p:cNvSpPr/>
          <p:nvPr/>
        </p:nvSpPr>
        <p:spPr>
          <a:xfrm>
            <a:off x="966787" y="1770015"/>
            <a:ext cx="533401" cy="277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2E878-FD3A-6957-81CC-8206BC605048}"/>
              </a:ext>
            </a:extLst>
          </p:cNvPr>
          <p:cNvCxnSpPr>
            <a:cxnSpLocks/>
          </p:cNvCxnSpPr>
          <p:nvPr/>
        </p:nvCxnSpPr>
        <p:spPr>
          <a:xfrm>
            <a:off x="6534150" y="6048375"/>
            <a:ext cx="128587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056E1D-CB35-FBF1-672B-531BECAEC8A5}"/>
              </a:ext>
            </a:extLst>
          </p:cNvPr>
          <p:cNvCxnSpPr>
            <a:cxnSpLocks/>
          </p:cNvCxnSpPr>
          <p:nvPr/>
        </p:nvCxnSpPr>
        <p:spPr>
          <a:xfrm>
            <a:off x="6426995" y="4874793"/>
            <a:ext cx="283368" cy="110791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F8E9B1-0DDD-9F06-2B37-1483E0762C87}"/>
              </a:ext>
            </a:extLst>
          </p:cNvPr>
          <p:cNvCxnSpPr>
            <a:cxnSpLocks/>
          </p:cNvCxnSpPr>
          <p:nvPr/>
        </p:nvCxnSpPr>
        <p:spPr>
          <a:xfrm>
            <a:off x="6534150" y="6353175"/>
            <a:ext cx="126206" cy="2809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80CE8-8502-FB5C-72A7-F885A2E21739}"/>
              </a:ext>
            </a:extLst>
          </p:cNvPr>
          <p:cNvSpPr/>
          <p:nvPr/>
        </p:nvSpPr>
        <p:spPr>
          <a:xfrm>
            <a:off x="6219825" y="2867025"/>
            <a:ext cx="2747963" cy="119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067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96D-A835-733B-A856-347DC19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0400"/>
          </a:xfrm>
        </p:spPr>
        <p:txBody>
          <a:bodyPr/>
          <a:lstStyle/>
          <a:p>
            <a:pPr algn="ctr"/>
            <a:r>
              <a:rPr lang="fr-FR" dirty="0"/>
              <a:t>More on TLS &amp; Certificates in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Lessons</a:t>
            </a:r>
            <a:br>
              <a:rPr lang="fr-FR" dirty="0"/>
            </a:br>
            <a:r>
              <a:rPr lang="fr-FR" dirty="0" err="1"/>
              <a:t>Asymetric</a:t>
            </a:r>
            <a:r>
              <a:rPr lang="fr-FR" dirty="0"/>
              <a:t> </a:t>
            </a:r>
            <a:r>
              <a:rPr lang="fr-FR" dirty="0" err="1"/>
              <a:t>Cryptography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Public-</a:t>
            </a:r>
            <a:r>
              <a:rPr lang="fr-FR" dirty="0" err="1"/>
              <a:t>Private</a:t>
            </a:r>
            <a:r>
              <a:rPr lang="fr-FR" dirty="0"/>
              <a:t>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3DDE6-5416-E5B0-1778-080D0768C4E4}"/>
              </a:ext>
            </a:extLst>
          </p:cNvPr>
          <p:cNvSpPr txBox="1"/>
          <p:nvPr/>
        </p:nvSpPr>
        <p:spPr>
          <a:xfrm>
            <a:off x="2381250" y="3186112"/>
            <a:ext cx="8311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How to </a:t>
            </a:r>
            <a:r>
              <a:rPr lang="fr-FR" sz="2000" dirty="0" err="1"/>
              <a:t>write</a:t>
            </a:r>
            <a:r>
              <a:rPr lang="fr-FR" sz="2000" dirty="0"/>
              <a:t> to </a:t>
            </a:r>
            <a:r>
              <a:rPr lang="fr-FR" sz="2000" dirty="0" err="1"/>
              <a:t>someone</a:t>
            </a:r>
            <a:r>
              <a:rPr lang="fr-FR" sz="2000" dirty="0"/>
              <a:t> (</a:t>
            </a:r>
            <a:r>
              <a:rPr lang="fr-FR" sz="2000" dirty="0" err="1"/>
              <a:t>website</a:t>
            </a:r>
            <a:r>
              <a:rPr lang="fr-FR" sz="2000" dirty="0"/>
              <a:t>)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never</a:t>
            </a:r>
            <a:r>
              <a:rPr lang="fr-FR" sz="2000" dirty="0"/>
              <a:t> </a:t>
            </a:r>
            <a:r>
              <a:rPr lang="fr-FR" sz="2000" dirty="0" err="1"/>
              <a:t>seen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endParaRPr lang="fr-FR" sz="2000" dirty="0"/>
          </a:p>
          <a:p>
            <a:r>
              <a:rPr lang="fr-FR" sz="2000" dirty="0"/>
              <a:t>  and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sure of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r>
              <a:rPr lang="fr-FR" sz="2000" dirty="0"/>
              <a:t> ??</a:t>
            </a:r>
          </a:p>
          <a:p>
            <a:endParaRPr lang="fr-FR" sz="2000" dirty="0"/>
          </a:p>
          <a:p>
            <a:r>
              <a:rPr lang="fr-FR" sz="2000" dirty="0" err="1"/>
              <a:t>Which</a:t>
            </a:r>
            <a:r>
              <a:rPr lang="fr-FR" sz="2000" dirty="0"/>
              <a:t> secret key to </a:t>
            </a:r>
            <a:r>
              <a:rPr lang="fr-FR" sz="2000" dirty="0" err="1"/>
              <a:t>choose</a:t>
            </a:r>
            <a:r>
              <a:rPr lang="fr-FR" sz="2000" dirty="0"/>
              <a:t> to talk to </a:t>
            </a:r>
            <a:r>
              <a:rPr lang="fr-FR" sz="2000" dirty="0" err="1"/>
              <a:t>him</a:t>
            </a:r>
            <a:r>
              <a:rPr lang="fr-FR" sz="2000" dirty="0"/>
              <a:t>,</a:t>
            </a:r>
          </a:p>
          <a:p>
            <a:r>
              <a:rPr lang="fr-FR" sz="2000" dirty="0"/>
              <a:t>   as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never</a:t>
            </a:r>
            <a:r>
              <a:rPr lang="fr-FR" sz="2000" dirty="0"/>
              <a:t> </a:t>
            </a:r>
            <a:r>
              <a:rPr lang="fr-FR" sz="2000" dirty="0" err="1"/>
              <a:t>exchanged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a key in </a:t>
            </a:r>
            <a:r>
              <a:rPr lang="fr-FR" sz="2000" dirty="0" err="1"/>
              <a:t>privacy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him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How do </a:t>
            </a:r>
            <a:r>
              <a:rPr lang="fr-FR" sz="2000" dirty="0" err="1"/>
              <a:t>you</a:t>
            </a:r>
            <a:r>
              <a:rPr lang="fr-FR" sz="2000" dirty="0"/>
              <a:t> know </a:t>
            </a:r>
            <a:r>
              <a:rPr lang="fr-FR" sz="2000" dirty="0" err="1"/>
              <a:t>you</a:t>
            </a:r>
            <a:r>
              <a:rPr lang="fr-FR" sz="2000" dirty="0"/>
              <a:t> are </a:t>
            </a:r>
            <a:r>
              <a:rPr lang="fr-FR" sz="2000" dirty="0" err="1"/>
              <a:t>really</a:t>
            </a:r>
            <a:r>
              <a:rPr lang="fr-FR" sz="2000" dirty="0"/>
              <a:t> </a:t>
            </a:r>
            <a:r>
              <a:rPr lang="fr-FR" sz="2000" dirty="0" err="1"/>
              <a:t>talking</a:t>
            </a:r>
            <a:r>
              <a:rPr lang="fr-FR" sz="2000" dirty="0"/>
              <a:t> to </a:t>
            </a:r>
            <a:r>
              <a:rPr lang="fr-FR" sz="2000" dirty="0" err="1"/>
              <a:t>him</a:t>
            </a:r>
            <a:r>
              <a:rPr lang="fr-FR" sz="2000" dirty="0"/>
              <a:t>, not to a "Man in the Middle" ?</a:t>
            </a:r>
          </a:p>
          <a:p>
            <a:r>
              <a:rPr lang="fr-FR" sz="2000" dirty="0"/>
              <a:t>  &lt;=&gt; How do </a:t>
            </a:r>
            <a:r>
              <a:rPr lang="fr-FR" sz="2000" dirty="0" err="1"/>
              <a:t>you</a:t>
            </a:r>
            <a:r>
              <a:rPr lang="fr-FR" sz="2000" dirty="0"/>
              <a:t> trust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nobody</a:t>
            </a:r>
            <a:r>
              <a:rPr lang="fr-FR" sz="2000" dirty="0"/>
              <a:t> can </a:t>
            </a:r>
            <a:r>
              <a:rPr lang="fr-FR" sz="2000" dirty="0" err="1"/>
              <a:t>decode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conversation</a:t>
            </a:r>
          </a:p>
        </p:txBody>
      </p:sp>
    </p:spTree>
    <p:extLst>
      <p:ext uri="{BB962C8B-B14F-4D97-AF65-F5344CB8AC3E}">
        <p14:creationId xmlns:p14="http://schemas.microsoft.com/office/powerpoint/2010/main" val="749367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35B7-8A55-E80B-C2ED-08C4232B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9B53-0EE1-4843-8391-AA7DB967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CC83E-B93A-3D56-0B49-2C7F65AC4A6D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3FCCB-EDD9-ADC5-6111-A8387934A49E}"/>
              </a:ext>
            </a:extLst>
          </p:cNvPr>
          <p:cNvSpPr/>
          <p:nvPr/>
        </p:nvSpPr>
        <p:spPr>
          <a:xfrm>
            <a:off x="3672670" y="3571875"/>
            <a:ext cx="6587320" cy="29313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EE49841-83A9-3DE7-2C20-D7F2C2E8943E}"/>
              </a:ext>
            </a:extLst>
          </p:cNvPr>
          <p:cNvSpPr/>
          <p:nvPr/>
        </p:nvSpPr>
        <p:spPr>
          <a:xfrm>
            <a:off x="2703985" y="300016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9C85E-4E85-BD64-C9B2-7166EE870513}"/>
              </a:ext>
            </a:extLst>
          </p:cNvPr>
          <p:cNvSpPr/>
          <p:nvPr/>
        </p:nvSpPr>
        <p:spPr>
          <a:xfrm flipV="1">
            <a:off x="3796494" y="1327031"/>
            <a:ext cx="6587320" cy="14574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4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AB55-5A4C-24FA-7C6F-08B0311F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5175" cy="1325563"/>
          </a:xfrm>
        </p:spPr>
        <p:txBody>
          <a:bodyPr/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store </a:t>
            </a:r>
            <a:r>
              <a:rPr lang="fr-FR" dirty="0" err="1"/>
              <a:t>passwords</a:t>
            </a:r>
            <a:r>
              <a:rPr lang="fr-FR" dirty="0"/>
              <a:t> in </a:t>
            </a:r>
            <a:r>
              <a:rPr lang="fr-FR" dirty="0" err="1"/>
              <a:t>Databases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CC0B9-B9A3-2B2C-8CFC-7B82AA9CC536}"/>
              </a:ext>
            </a:extLst>
          </p:cNvPr>
          <p:cNvSpPr txBox="1"/>
          <p:nvPr/>
        </p:nvSpPr>
        <p:spPr>
          <a:xfrm>
            <a:off x="3319462" y="2209799"/>
            <a:ext cx="622625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</a:t>
            </a:r>
          </a:p>
          <a:p>
            <a:endParaRPr lang="fr-FR" sz="2400" dirty="0"/>
          </a:p>
          <a:p>
            <a:r>
              <a:rPr lang="fr-FR" sz="2400" dirty="0"/>
              <a:t>Use OAuth2 redirections to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safe"r</a:t>
            </a:r>
            <a:r>
              <a:rPr lang="fr-FR" sz="2400" dirty="0"/>
              <a:t>"(?) sites</a:t>
            </a:r>
          </a:p>
          <a:p>
            <a:endParaRPr lang="fr-FR" sz="2400" dirty="0"/>
          </a:p>
          <a:p>
            <a:r>
              <a:rPr lang="fr-FR" sz="2400" dirty="0"/>
              <a:t>Use 2FA, MFA (</a:t>
            </a:r>
            <a:r>
              <a:rPr lang="fr-FR" sz="2400" dirty="0" err="1"/>
              <a:t>MultiFactor</a:t>
            </a:r>
            <a:r>
              <a:rPr lang="fr-FR" sz="2400" dirty="0"/>
              <a:t>) </a:t>
            </a:r>
          </a:p>
          <a:p>
            <a:r>
              <a:rPr lang="fr-FR" sz="2400" dirty="0"/>
              <a:t>Example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SmartCards</a:t>
            </a:r>
            <a:r>
              <a:rPr lang="fr-FR" sz="2400" dirty="0"/>
              <a:t>, </a:t>
            </a:r>
            <a:r>
              <a:rPr lang="fr-FR" sz="2400" dirty="0" err="1"/>
              <a:t>IdCard</a:t>
            </a:r>
            <a:r>
              <a:rPr lang="fr-FR" sz="2400" dirty="0"/>
              <a:t>, SMS</a:t>
            </a:r>
          </a:p>
          <a:p>
            <a:endParaRPr lang="fr-FR" sz="2400" dirty="0"/>
          </a:p>
          <a:p>
            <a:r>
              <a:rPr lang="fr-FR" sz="2400" dirty="0" err="1"/>
              <a:t>Already</a:t>
            </a:r>
            <a:r>
              <a:rPr lang="fr-FR" sz="2400" dirty="0"/>
              <a:t> Yes?  </a:t>
            </a:r>
            <a:r>
              <a:rPr lang="fr-FR" sz="2400" dirty="0" err="1"/>
              <a:t>Connect</a:t>
            </a:r>
            <a:r>
              <a:rPr lang="fr-FR" sz="2400" dirty="0"/>
              <a:t> to </a:t>
            </a:r>
            <a:r>
              <a:rPr lang="fr-FR" sz="2400" dirty="0" err="1"/>
              <a:t>your</a:t>
            </a:r>
            <a:r>
              <a:rPr lang="fr-FR" sz="2400" dirty="0"/>
              <a:t> LDAP server</a:t>
            </a:r>
          </a:p>
          <a:p>
            <a:r>
              <a:rPr lang="fr-FR" sz="2400" dirty="0" err="1"/>
              <a:t>Connect</a:t>
            </a:r>
            <a:r>
              <a:rPr lang="fr-FR" sz="2400" dirty="0"/>
              <a:t> to </a:t>
            </a:r>
            <a:r>
              <a:rPr lang="fr-FR" sz="2400" dirty="0" err="1"/>
              <a:t>your</a:t>
            </a:r>
            <a:r>
              <a:rPr lang="fr-FR" sz="2400" dirty="0"/>
              <a:t> Cloud Provider Identity </a:t>
            </a:r>
            <a:r>
              <a:rPr lang="fr-FR" sz="2400" dirty="0" err="1"/>
              <a:t>Realm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By the </a:t>
            </a:r>
            <a:r>
              <a:rPr lang="fr-FR" sz="2400" dirty="0" err="1"/>
              <a:t>way</a:t>
            </a:r>
            <a:r>
              <a:rPr lang="fr-FR" sz="2400" dirty="0"/>
              <a:t> ... Are </a:t>
            </a:r>
            <a:r>
              <a:rPr lang="fr-FR" sz="2400" dirty="0" err="1"/>
              <a:t>you</a:t>
            </a:r>
            <a:r>
              <a:rPr lang="fr-FR" sz="2400" dirty="0"/>
              <a:t> RGPD compliant ?</a:t>
            </a:r>
          </a:p>
        </p:txBody>
      </p:sp>
    </p:spTree>
    <p:extLst>
      <p:ext uri="{BB962C8B-B14F-4D97-AF65-F5344CB8AC3E}">
        <p14:creationId xmlns:p14="http://schemas.microsoft.com/office/powerpoint/2010/main" val="2604852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0464-0666-8B28-377F-80470254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Personnal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File : "</a:t>
            </a:r>
            <a:r>
              <a:rPr lang="fr-FR" dirty="0" err="1"/>
              <a:t>KeePass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8B83E-1512-65D2-35A0-42C8A039EDC9}"/>
              </a:ext>
            </a:extLst>
          </p:cNvPr>
          <p:cNvSpPr txBox="1"/>
          <p:nvPr/>
        </p:nvSpPr>
        <p:spPr>
          <a:xfrm>
            <a:off x="2490787" y="1908991"/>
            <a:ext cx="69791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 not store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un-</a:t>
            </a:r>
            <a:r>
              <a:rPr lang="fr-FR" sz="2400" dirty="0" err="1"/>
              <a:t>encrypted</a:t>
            </a:r>
            <a:r>
              <a:rPr lang="fr-FR" sz="2400" dirty="0"/>
              <a:t> on </a:t>
            </a:r>
            <a:r>
              <a:rPr lang="fr-FR" sz="2400" dirty="0" err="1"/>
              <a:t>your</a:t>
            </a:r>
            <a:r>
              <a:rPr lang="fr-FR" sz="2400" dirty="0"/>
              <a:t> PC !</a:t>
            </a:r>
          </a:p>
          <a:p>
            <a:endParaRPr lang="fr-FR" sz="2400" dirty="0"/>
          </a:p>
          <a:p>
            <a:r>
              <a:rPr lang="fr-FR" sz="2400" dirty="0"/>
              <a:t>Do not </a:t>
            </a:r>
            <a:r>
              <a:rPr lang="fr-FR" sz="2400" dirty="0" err="1"/>
              <a:t>share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screen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passwords</a:t>
            </a:r>
            <a:r>
              <a:rPr lang="fr-FR" sz="2400" dirty="0"/>
              <a:t> in </a:t>
            </a:r>
            <a:r>
              <a:rPr lang="fr-FR" sz="2400" dirty="0" err="1"/>
              <a:t>clear-text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=&gt; Use </a:t>
            </a:r>
            <a:r>
              <a:rPr lang="fr-FR" sz="2400" dirty="0" err="1"/>
              <a:t>KeePass</a:t>
            </a:r>
            <a:r>
              <a:rPr lang="fr-FR" sz="2400" dirty="0"/>
              <a:t> 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96D6F-F1B7-28A0-C623-189B0AAB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76" y="4066286"/>
            <a:ext cx="952583" cy="2686283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0FE97E3-8C81-49C8-267C-8D33798D8D0A}"/>
              </a:ext>
            </a:extLst>
          </p:cNvPr>
          <p:cNvSpPr/>
          <p:nvPr/>
        </p:nvSpPr>
        <p:spPr>
          <a:xfrm rot="13167142">
            <a:off x="3207813" y="5041117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3D3069CE-BB1A-BD5F-7832-DDDBA70BDC07}"/>
              </a:ext>
            </a:extLst>
          </p:cNvPr>
          <p:cNvSpPr/>
          <p:nvPr/>
        </p:nvSpPr>
        <p:spPr>
          <a:xfrm rot="2754132">
            <a:off x="3184420" y="4134205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F698A79-8C50-0E9B-3E78-28653A97D3F1}"/>
              </a:ext>
            </a:extLst>
          </p:cNvPr>
          <p:cNvSpPr/>
          <p:nvPr/>
        </p:nvSpPr>
        <p:spPr>
          <a:xfrm rot="13167142">
            <a:off x="3207811" y="5898367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E82A-2774-C107-CEDC-8C1F0CE19C35}"/>
              </a:ext>
            </a:extLst>
          </p:cNvPr>
          <p:cNvSpPr txBox="1"/>
          <p:nvPr/>
        </p:nvSpPr>
        <p:spPr>
          <a:xfrm>
            <a:off x="3842241" y="5900738"/>
            <a:ext cx="225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practical</a:t>
            </a:r>
            <a:r>
              <a:rPr lang="fr-FR" dirty="0"/>
              <a:t>, but UNSAFE</a:t>
            </a:r>
          </a:p>
          <a:p>
            <a:r>
              <a:rPr lang="fr-FR" dirty="0"/>
              <a:t>(No Master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1D36E-5EA8-64FD-4A82-08243A187497}"/>
              </a:ext>
            </a:extLst>
          </p:cNvPr>
          <p:cNvSpPr txBox="1"/>
          <p:nvPr/>
        </p:nvSpPr>
        <p:spPr>
          <a:xfrm>
            <a:off x="6362701" y="5603902"/>
            <a:ext cx="4398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to enter </a:t>
            </a:r>
            <a:r>
              <a:rPr lang="fr-FR" dirty="0" err="1"/>
              <a:t>password</a:t>
            </a:r>
            <a:r>
              <a:rPr lang="fr-FR" dirty="0"/>
              <a:t> </a:t>
            </a:r>
          </a:p>
          <a:p>
            <a:r>
              <a:rPr lang="fr-FR" dirty="0"/>
              <a:t>  on </a:t>
            </a:r>
            <a:r>
              <a:rPr lang="fr-FR" dirty="0" err="1"/>
              <a:t>registered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 ! ... </a:t>
            </a:r>
          </a:p>
          <a:p>
            <a:r>
              <a:rPr lang="fr-FR" dirty="0"/>
              <a:t>BUT </a:t>
            </a:r>
            <a:r>
              <a:rPr lang="fr-FR" dirty="0" err="1"/>
              <a:t>password</a:t>
            </a:r>
            <a:r>
              <a:rPr lang="fr-FR" dirty="0"/>
              <a:t> are </a:t>
            </a:r>
            <a:r>
              <a:rPr lang="fr-FR" dirty="0" err="1"/>
              <a:t>transmitted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endParaRPr lang="fr-FR" dirty="0"/>
          </a:p>
          <a:p>
            <a:r>
              <a:rPr lang="fr-FR" dirty="0"/>
              <a:t>    .. </a:t>
            </a:r>
            <a:r>
              <a:rPr lang="fr-FR" dirty="0" err="1"/>
              <a:t>it</a:t>
            </a:r>
            <a:r>
              <a:rPr lang="fr-FR" dirty="0"/>
              <a:t> relies on </a:t>
            </a:r>
            <a:r>
              <a:rPr lang="fr-FR" dirty="0" err="1"/>
              <a:t>your</a:t>
            </a:r>
            <a:r>
              <a:rPr lang="fr-FR" dirty="0"/>
              <a:t> Windows </a:t>
            </a:r>
            <a:r>
              <a:rPr lang="fr-FR" dirty="0" err="1"/>
              <a:t>log-in</a:t>
            </a:r>
            <a:r>
              <a:rPr lang="fr-FR" dirty="0"/>
              <a:t> session 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466A6-58F4-DA7F-4642-1A099557C591}"/>
              </a:ext>
            </a:extLst>
          </p:cNvPr>
          <p:cNvSpPr txBox="1"/>
          <p:nvPr/>
        </p:nvSpPr>
        <p:spPr>
          <a:xfrm>
            <a:off x="3886791" y="5075921"/>
            <a:ext cx="228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MasterPassword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135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944C-1F9A-4EB8-4E25-7E15589D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704850"/>
          </a:xfrm>
        </p:spPr>
        <p:txBody>
          <a:bodyPr/>
          <a:lstStyle/>
          <a:p>
            <a:pPr algn="ctr"/>
            <a:r>
              <a:rPr lang="fr-FR" dirty="0" err="1"/>
              <a:t>KeePass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6657-4195-28DD-1A4D-F8E5749F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963419"/>
            <a:ext cx="10440305" cy="58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9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419C-747E-BD78-BEAC-53634BE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KeePass</a:t>
            </a:r>
            <a:r>
              <a:rPr lang="fr-FR" dirty="0"/>
              <a:t>  =  </a:t>
            </a:r>
            <a:r>
              <a:rPr lang="fr-FR" dirty="0" err="1"/>
              <a:t>your.kdx</a:t>
            </a:r>
            <a:r>
              <a:rPr lang="fr-FR" dirty="0"/>
              <a:t> file </a:t>
            </a:r>
            <a:br>
              <a:rPr lang="fr-FR" dirty="0"/>
            </a:br>
            <a:r>
              <a:rPr lang="fr-FR" dirty="0"/>
              <a:t>              + 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MasterPassword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8D1A8-C37D-5892-ADC4-113656F6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79" y="2533556"/>
            <a:ext cx="4248518" cy="21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3D85-E72C-66E6-B6A3-9FE67679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484"/>
            <a:ext cx="10515600" cy="825241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an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A8A6F-642B-E438-C747-99F93493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0" y="704851"/>
            <a:ext cx="6006991" cy="442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9584-570F-5B50-A030-8C42D0A0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17" y="3874207"/>
            <a:ext cx="6551212" cy="1596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F105EC-796C-E2D5-6818-DC9858020DA6}"/>
              </a:ext>
            </a:extLst>
          </p:cNvPr>
          <p:cNvSpPr/>
          <p:nvPr/>
        </p:nvSpPr>
        <p:spPr>
          <a:xfrm>
            <a:off x="8476010" y="4537349"/>
            <a:ext cx="1757362" cy="160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041CD-A233-364E-1947-6CDEEB3A39B9}"/>
              </a:ext>
            </a:extLst>
          </p:cNvPr>
          <p:cNvSpPr/>
          <p:nvPr/>
        </p:nvSpPr>
        <p:spPr>
          <a:xfrm>
            <a:off x="157163" y="982056"/>
            <a:ext cx="257174" cy="21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BE0159-DB2E-C5B6-31A0-A833698D8AC3}"/>
              </a:ext>
            </a:extLst>
          </p:cNvPr>
          <p:cNvCxnSpPr>
            <a:cxnSpLocks/>
          </p:cNvCxnSpPr>
          <p:nvPr/>
        </p:nvCxnSpPr>
        <p:spPr>
          <a:xfrm>
            <a:off x="509587" y="1200149"/>
            <a:ext cx="1333500" cy="101441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C270C57-3433-3E0B-5454-3C97F33F0AF8}"/>
              </a:ext>
            </a:extLst>
          </p:cNvPr>
          <p:cNvSpPr/>
          <p:nvPr/>
        </p:nvSpPr>
        <p:spPr>
          <a:xfrm>
            <a:off x="2055920" y="2224089"/>
            <a:ext cx="41105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B8086-719A-14FD-1A3B-8866BEF7F82E}"/>
              </a:ext>
            </a:extLst>
          </p:cNvPr>
          <p:cNvSpPr/>
          <p:nvPr/>
        </p:nvSpPr>
        <p:spPr>
          <a:xfrm>
            <a:off x="2055920" y="2414580"/>
            <a:ext cx="977792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E57F3-F41F-9A10-E27F-C6887F48E3B0}"/>
              </a:ext>
            </a:extLst>
          </p:cNvPr>
          <p:cNvCxnSpPr>
            <a:cxnSpLocks/>
          </p:cNvCxnSpPr>
          <p:nvPr/>
        </p:nvCxnSpPr>
        <p:spPr>
          <a:xfrm>
            <a:off x="3976687" y="2886075"/>
            <a:ext cx="0" cy="14192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9C24B-8832-823D-2551-F741BA614E30}"/>
              </a:ext>
            </a:extLst>
          </p:cNvPr>
          <p:cNvCxnSpPr>
            <a:cxnSpLocks/>
          </p:cNvCxnSpPr>
          <p:nvPr/>
        </p:nvCxnSpPr>
        <p:spPr>
          <a:xfrm>
            <a:off x="4200524" y="4506652"/>
            <a:ext cx="2486026" cy="11108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0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B0B1-92A7-663A-B0EE-CEC50183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KeePass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A5939-F122-A3D0-4652-2FF139A33617}"/>
              </a:ext>
            </a:extLst>
          </p:cNvPr>
          <p:cNvSpPr txBox="1"/>
          <p:nvPr/>
        </p:nvSpPr>
        <p:spPr>
          <a:xfrm>
            <a:off x="3395663" y="1838325"/>
            <a:ext cx="6759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Ctrl+B</a:t>
            </a:r>
            <a:r>
              <a:rPr lang="fr-FR" dirty="0"/>
              <a:t>    =&gt;   copy  </a:t>
            </a:r>
            <a:r>
              <a:rPr lang="fr-FR" dirty="0" err="1"/>
              <a:t>username</a:t>
            </a:r>
            <a:r>
              <a:rPr lang="fr-FR" dirty="0"/>
              <a:t> entry  to </a:t>
            </a:r>
            <a:r>
              <a:rPr lang="fr-FR" dirty="0" err="1"/>
              <a:t>clipboard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Ctrl+C</a:t>
            </a:r>
            <a:r>
              <a:rPr lang="fr-FR" dirty="0"/>
              <a:t>     =&gt; copy  </a:t>
            </a:r>
            <a:r>
              <a:rPr lang="fr-FR" dirty="0" err="1"/>
              <a:t>password</a:t>
            </a:r>
            <a:r>
              <a:rPr lang="fr-FR" dirty="0"/>
              <a:t> entry to </a:t>
            </a:r>
            <a:r>
              <a:rPr lang="fr-FR" dirty="0" err="1"/>
              <a:t>clipboard</a:t>
            </a:r>
            <a:r>
              <a:rPr lang="fr-FR" dirty="0"/>
              <a:t> (for 10 seconds)</a:t>
            </a:r>
          </a:p>
          <a:p>
            <a:r>
              <a:rPr lang="fr-FR" dirty="0"/>
              <a:t>                    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showing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Ctrl+V</a:t>
            </a:r>
            <a:r>
              <a:rPr lang="fr-FR" b="1" dirty="0"/>
              <a:t>    </a:t>
            </a:r>
            <a:r>
              <a:rPr lang="fr-FR" dirty="0"/>
              <a:t>=&gt;  autotype 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in last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09D0B-A710-3CE8-E5D3-4CFA383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80" y="4230012"/>
            <a:ext cx="8363675" cy="9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2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A151-F36B-A8BC-AFD3-953301E0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Passwords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used</a:t>
            </a:r>
            <a:r>
              <a:rPr lang="fr-FR" dirty="0"/>
              <a:t> by Web App servers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8E37C-7B3B-2961-444F-5764EAEE54EA}"/>
              </a:ext>
            </a:extLst>
          </p:cNvPr>
          <p:cNvSpPr txBox="1"/>
          <p:nvPr/>
        </p:nvSpPr>
        <p:spPr>
          <a:xfrm>
            <a:off x="2759493" y="2852738"/>
            <a:ext cx="7892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the Security </a:t>
            </a:r>
            <a:r>
              <a:rPr lang="fr-FR" sz="2400" dirty="0" err="1"/>
              <a:t>proverb</a:t>
            </a:r>
            <a:r>
              <a:rPr lang="fr-FR" sz="2400" dirty="0"/>
              <a:t> :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There are </a:t>
            </a:r>
            <a:r>
              <a:rPr lang="fr-FR" sz="2400" dirty="0" err="1"/>
              <a:t>only</a:t>
            </a:r>
            <a:r>
              <a:rPr lang="fr-FR" sz="2400" dirty="0"/>
              <a:t> 2 </a:t>
            </a:r>
            <a:r>
              <a:rPr lang="fr-FR" sz="2400" dirty="0" err="1"/>
              <a:t>kinds</a:t>
            </a:r>
            <a:r>
              <a:rPr lang="fr-FR" sz="2400" dirty="0"/>
              <a:t> of app servers/softwares in the world :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those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have been </a:t>
            </a:r>
            <a:r>
              <a:rPr lang="fr-FR" sz="2400" b="1" dirty="0" err="1"/>
              <a:t>already</a:t>
            </a:r>
            <a:r>
              <a:rPr lang="fr-FR" sz="2400" dirty="0"/>
              <a:t> HACKED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those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HACKED </a:t>
            </a:r>
            <a:r>
              <a:rPr lang="fr-FR" sz="2400" b="1" dirty="0" err="1"/>
              <a:t>soon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706708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3A8C-4778-B465-8359-45086D79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1520-EAA1-23CC-4C0C-EC82DBB7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77546"/>
          </a:xfrm>
        </p:spPr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Scandals</a:t>
            </a:r>
            <a:br>
              <a:rPr lang="fr-FR" dirty="0"/>
            </a:br>
            <a:r>
              <a:rPr lang="fr-FR" dirty="0" err="1"/>
              <a:t>Hacked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98B5B-A2A7-C6B7-3055-16FBAF784468}"/>
              </a:ext>
            </a:extLst>
          </p:cNvPr>
          <p:cNvSpPr txBox="1"/>
          <p:nvPr/>
        </p:nvSpPr>
        <p:spPr>
          <a:xfrm>
            <a:off x="185737" y="3320147"/>
            <a:ext cx="11901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https://www.csoonline.com/article/534628/</a:t>
            </a:r>
            <a:r>
              <a:rPr lang="fr-FR" sz="2400" b="1" dirty="0"/>
              <a:t>the-biggest-data-breaches-of-the-21st-century.html</a:t>
            </a:r>
            <a:endParaRPr lang="fr-F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5F60-E577-4185-688C-EC7BEBA9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3" y="1304925"/>
            <a:ext cx="5963167" cy="19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CE794-6565-6391-B408-DE65A67D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9" y="3979563"/>
            <a:ext cx="5761219" cy="2751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1D992-444D-8F3D-C40C-250AAEBE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59" y="4011013"/>
            <a:ext cx="5303980" cy="144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27FA1-74B7-C9AD-DEC9-05115AD2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77" y="5458938"/>
            <a:ext cx="5334462" cy="12002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962828-A211-04AB-135E-A9B623A5C6BB}"/>
              </a:ext>
            </a:extLst>
          </p:cNvPr>
          <p:cNvSpPr/>
          <p:nvPr/>
        </p:nvSpPr>
        <p:spPr>
          <a:xfrm>
            <a:off x="8910637" y="4929186"/>
            <a:ext cx="2443163" cy="30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5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1DEA-009B-E8A7-9BEC-F2502810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141-8965-FF14-49F3-E893CA4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login/</a:t>
            </a:r>
            <a:r>
              <a:rPr lang="fr-FR" dirty="0" err="1"/>
              <a:t>password</a:t>
            </a:r>
            <a:r>
              <a:rPr lang="fr-FR" dirty="0"/>
              <a:t> in Http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6997-D2E4-F583-5EF7-2B30DE20F4EC}"/>
              </a:ext>
            </a:extLst>
          </p:cNvPr>
          <p:cNvSpPr txBox="1"/>
          <p:nvPr/>
        </p:nvSpPr>
        <p:spPr>
          <a:xfrm>
            <a:off x="980330" y="1990725"/>
            <a:ext cx="108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curl</a:t>
            </a:r>
            <a:r>
              <a:rPr lang="fr-FR" sz="3200" dirty="0"/>
              <a:t> -</a:t>
            </a:r>
            <a:r>
              <a:rPr lang="fr-FR" sz="3200" dirty="0" err="1"/>
              <a:t>vv</a:t>
            </a:r>
            <a:r>
              <a:rPr lang="fr-FR" sz="3200" dirty="0"/>
              <a:t> http://localhost:8080/page1.html </a:t>
            </a:r>
            <a:r>
              <a:rPr lang="fr-FR" sz="3200" b="1" dirty="0"/>
              <a:t>-u user:${PASSWORD}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705-3EB5-0ED4-42C7-8E2B84B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2" y="2800012"/>
            <a:ext cx="11183319" cy="39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1054-170D-F854-9A90-4D9CB602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4"/>
            <a:ext cx="10515600" cy="724032"/>
          </a:xfrm>
        </p:spPr>
        <p:txBody>
          <a:bodyPr/>
          <a:lstStyle/>
          <a:p>
            <a:pPr algn="ctr"/>
            <a:r>
              <a:rPr lang="fr-FR" dirty="0" err="1"/>
              <a:t>Scandals</a:t>
            </a:r>
            <a:r>
              <a:rPr lang="fr-FR" dirty="0"/>
              <a:t> 4..9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16E32E-E80C-C9FF-AB4F-43ED6897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2" y="1014237"/>
            <a:ext cx="2591025" cy="1200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C8834-2377-629E-3200-7BE09673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2" y="2473921"/>
            <a:ext cx="2693903" cy="1150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7E891-9C88-5B7D-812C-991A3A23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0" y="3767153"/>
            <a:ext cx="2591025" cy="1162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6E6C7-CE9D-3419-D547-F381D18FE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72" y="5043335"/>
            <a:ext cx="4610500" cy="1752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7D34F-6CB5-2287-16DF-640E851F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141" y="928457"/>
            <a:ext cx="5639289" cy="28386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B9603B-BB6B-6A90-2CEC-1C4ACDF041DD}"/>
              </a:ext>
            </a:extLst>
          </p:cNvPr>
          <p:cNvSpPr/>
          <p:nvPr/>
        </p:nvSpPr>
        <p:spPr>
          <a:xfrm>
            <a:off x="5886337" y="3505217"/>
            <a:ext cx="1638301" cy="261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3F8EB-B4D6-42D2-9A9A-A1D4B82C3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356" y="4091948"/>
            <a:ext cx="4237087" cy="1207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5B091B-C1A8-C7EA-7AB9-6AEA59E92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356" y="5299823"/>
            <a:ext cx="5475444" cy="9983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067593-C32C-798C-9F8A-6A8A9CC83680}"/>
              </a:ext>
            </a:extLst>
          </p:cNvPr>
          <p:cNvSpPr/>
          <p:nvPr/>
        </p:nvSpPr>
        <p:spPr>
          <a:xfrm>
            <a:off x="9545414" y="5299823"/>
            <a:ext cx="966086" cy="25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AD770E-470B-65B1-86C1-5FD713368642}"/>
              </a:ext>
            </a:extLst>
          </p:cNvPr>
          <p:cNvSpPr/>
          <p:nvPr/>
        </p:nvSpPr>
        <p:spPr>
          <a:xfrm>
            <a:off x="8073100" y="5544995"/>
            <a:ext cx="1795463" cy="25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21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F327-B326-EB1F-306E-E608338D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2406"/>
          </a:xfrm>
        </p:spPr>
        <p:txBody>
          <a:bodyPr/>
          <a:lstStyle/>
          <a:p>
            <a:pPr algn="ctr"/>
            <a:r>
              <a:rPr lang="fr-FR" dirty="0" err="1"/>
              <a:t>Scandals</a:t>
            </a:r>
            <a:r>
              <a:rPr lang="fr-FR" dirty="0"/>
              <a:t> 10..15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E73CA-2270-EFF9-B2F4-18EC9F7E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4" y="1095375"/>
            <a:ext cx="3448349" cy="1150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D0F61-B94B-0F46-8B3E-9C079C9A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38" y="2248607"/>
            <a:ext cx="5189670" cy="476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08A373-D0E0-867D-ECD3-18E3D5C24F90}"/>
              </a:ext>
            </a:extLst>
          </p:cNvPr>
          <p:cNvSpPr/>
          <p:nvPr/>
        </p:nvSpPr>
        <p:spPr>
          <a:xfrm>
            <a:off x="362638" y="2499063"/>
            <a:ext cx="961298" cy="22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02B655-83B9-97EF-D75B-72CEBE6D1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4" y="3183008"/>
            <a:ext cx="2991109" cy="1150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255C4C-AB72-975B-A4CF-57B0EA0F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10" y="4445960"/>
            <a:ext cx="5201101" cy="2286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BB074C6-AEA1-CEE7-4831-064E645C1BE7}"/>
              </a:ext>
            </a:extLst>
          </p:cNvPr>
          <p:cNvSpPr/>
          <p:nvPr/>
        </p:nvSpPr>
        <p:spPr>
          <a:xfrm>
            <a:off x="2012427" y="4453943"/>
            <a:ext cx="1628114" cy="220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84C56-011F-CC11-190E-0358DB373B27}"/>
              </a:ext>
            </a:extLst>
          </p:cNvPr>
          <p:cNvSpPr/>
          <p:nvPr/>
        </p:nvSpPr>
        <p:spPr>
          <a:xfrm>
            <a:off x="1921280" y="4375845"/>
            <a:ext cx="1781282" cy="364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516D37-51C0-3857-8F4C-57DD0A631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38" y="5261151"/>
            <a:ext cx="5342083" cy="1200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AB9E7C-83E1-839A-C612-72F03286C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04" y="1095375"/>
            <a:ext cx="5342082" cy="168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6AF05-FA0C-EEFB-DE80-32FCA70873E8}"/>
              </a:ext>
            </a:extLst>
          </p:cNvPr>
          <p:cNvSpPr/>
          <p:nvPr/>
        </p:nvSpPr>
        <p:spPr>
          <a:xfrm>
            <a:off x="7089535" y="2542061"/>
            <a:ext cx="379105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FAB19A-A6C8-5D9D-F583-F2FA6A6A7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295" y="3077362"/>
            <a:ext cx="4965846" cy="166298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F9C92F7-E5C2-9F0D-71BA-13E735B1AB1D}"/>
              </a:ext>
            </a:extLst>
          </p:cNvPr>
          <p:cNvSpPr/>
          <p:nvPr/>
        </p:nvSpPr>
        <p:spPr>
          <a:xfrm>
            <a:off x="6505295" y="4502218"/>
            <a:ext cx="1393971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7D787E-F177-8239-F26F-0A0583ADAF36}"/>
              </a:ext>
            </a:extLst>
          </p:cNvPr>
          <p:cNvSpPr/>
          <p:nvPr/>
        </p:nvSpPr>
        <p:spPr>
          <a:xfrm>
            <a:off x="10686771" y="4264093"/>
            <a:ext cx="69864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C1D13B-1385-377A-FF1D-20F768202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295" y="5349809"/>
            <a:ext cx="5429721" cy="11545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1C5684-3EE9-CD1E-CD24-D61DD316EADA}"/>
              </a:ext>
            </a:extLst>
          </p:cNvPr>
          <p:cNvSpPr/>
          <p:nvPr/>
        </p:nvSpPr>
        <p:spPr>
          <a:xfrm>
            <a:off x="9405789" y="6266214"/>
            <a:ext cx="1490767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888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76D3-F66D-0BE5-4E4A-60037FA7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D41D-A353-18CD-5049-B23A70B9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Keywords in </a:t>
            </a:r>
            <a:r>
              <a:rPr lang="fr-FR" dirty="0" err="1"/>
              <a:t>Problem</a:t>
            </a:r>
            <a:r>
              <a:rPr lang="fr-FR" dirty="0"/>
              <a:t> descriptions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33769-C7BE-1701-F270-DDE45ECC70A1}"/>
              </a:ext>
            </a:extLst>
          </p:cNvPr>
          <p:cNvSpPr txBox="1"/>
          <p:nvPr/>
        </p:nvSpPr>
        <p:spPr>
          <a:xfrm>
            <a:off x="3714751" y="1976438"/>
            <a:ext cx="58266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hashed</a:t>
            </a:r>
            <a:r>
              <a:rPr lang="fr-FR" sz="2400" b="1" dirty="0"/>
              <a:t>  </a:t>
            </a:r>
            <a:r>
              <a:rPr lang="fr-FR" sz="2400" dirty="0" err="1"/>
              <a:t>passwords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weak</a:t>
            </a:r>
            <a:r>
              <a:rPr lang="fr-FR" sz="2400" dirty="0"/>
              <a:t> </a:t>
            </a:r>
            <a:r>
              <a:rPr lang="fr-FR" sz="2400" dirty="0" err="1"/>
              <a:t>algorithm</a:t>
            </a:r>
            <a:r>
              <a:rPr lang="fr-FR" sz="2400" dirty="0"/>
              <a:t> </a:t>
            </a:r>
            <a:r>
              <a:rPr lang="fr-FR" sz="2400" b="1" dirty="0"/>
              <a:t>SHA-1</a:t>
            </a:r>
          </a:p>
          <a:p>
            <a:endParaRPr lang="fr-FR" sz="2400" dirty="0"/>
          </a:p>
          <a:p>
            <a:r>
              <a:rPr lang="fr-FR" sz="2400" b="1" dirty="0" err="1"/>
              <a:t>plaintext</a:t>
            </a:r>
            <a:r>
              <a:rPr lang="fr-FR" sz="2400" dirty="0"/>
              <a:t> </a:t>
            </a:r>
            <a:r>
              <a:rPr lang="fr-FR" sz="2400" dirty="0" err="1"/>
              <a:t>passwords</a:t>
            </a:r>
            <a:endParaRPr lang="fr-FR" sz="2400" dirty="0"/>
          </a:p>
          <a:p>
            <a:endParaRPr lang="fr-FR" sz="2400" dirty="0"/>
          </a:p>
          <a:p>
            <a:r>
              <a:rPr lang="fr-FR" sz="2400" b="1" dirty="0" err="1"/>
              <a:t>unsalted</a:t>
            </a:r>
            <a:r>
              <a:rPr lang="fr-FR" sz="2400" dirty="0"/>
              <a:t> SHA-1 </a:t>
            </a:r>
            <a:r>
              <a:rPr lang="fr-FR" sz="2400" dirty="0" err="1"/>
              <a:t>hashes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DBKDF2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1623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ECC44-F94F-17F0-B0ED-C074EDE0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C2DD-B349-EB90-374D-9A21A0F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"</a:t>
            </a:r>
            <a:r>
              <a:rPr lang="fr-FR" dirty="0" err="1"/>
              <a:t>Salted</a:t>
            </a:r>
            <a:r>
              <a:rPr lang="fr-FR" dirty="0"/>
              <a:t>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"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3978D-B397-819F-C16B-FD639015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7" y="1181862"/>
            <a:ext cx="6290566" cy="52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5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A4458-1A10-F9F4-B692-493EE058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3DC9-8C0A-C3CA-E56A-9DBD1CBD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1047A-CAB1-BB0D-3855-827B964AB62B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74A6B-1556-23C8-6080-C3EB4F75A79E}"/>
              </a:ext>
            </a:extLst>
          </p:cNvPr>
          <p:cNvSpPr/>
          <p:nvPr/>
        </p:nvSpPr>
        <p:spPr>
          <a:xfrm>
            <a:off x="3772681" y="4295491"/>
            <a:ext cx="6587320" cy="20502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7955BC-B6E9-DE4C-CDDB-2217578F6D7B}"/>
              </a:ext>
            </a:extLst>
          </p:cNvPr>
          <p:cNvSpPr/>
          <p:nvPr/>
        </p:nvSpPr>
        <p:spPr>
          <a:xfrm>
            <a:off x="2703985" y="37388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9BE97-197B-E6D5-90C7-EA1C47DC9C20}"/>
              </a:ext>
            </a:extLst>
          </p:cNvPr>
          <p:cNvSpPr/>
          <p:nvPr/>
        </p:nvSpPr>
        <p:spPr>
          <a:xfrm flipV="1">
            <a:off x="3539319" y="1314788"/>
            <a:ext cx="6587320" cy="22432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4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11C3-AD27-9F83-C217-1060D5F5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Hash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42B34-2A3F-7668-429A-F3E7B7E9DCEF}"/>
              </a:ext>
            </a:extLst>
          </p:cNvPr>
          <p:cNvSpPr txBox="1"/>
          <p:nvPr/>
        </p:nvSpPr>
        <p:spPr>
          <a:xfrm>
            <a:off x="3000374" y="2053435"/>
            <a:ext cx="7091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One-</a:t>
            </a:r>
            <a:r>
              <a:rPr lang="fr-FR" sz="2400" dirty="0" err="1"/>
              <a:t>Way</a:t>
            </a:r>
            <a:r>
              <a:rPr lang="fr-FR" sz="2400" dirty="0"/>
              <a:t>  ... non inversible</a:t>
            </a:r>
          </a:p>
          <a:p>
            <a:br>
              <a:rPr lang="fr-FR" sz="2400" dirty="0"/>
            </a:b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getting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hashs</a:t>
            </a:r>
            <a:r>
              <a:rPr lang="fr-FR" sz="2400" dirty="0"/>
              <a:t> for </a:t>
            </a:r>
            <a:r>
              <a:rPr lang="fr-FR" sz="2400" dirty="0" err="1"/>
              <a:t>different</a:t>
            </a:r>
            <a:r>
              <a:rPr lang="fr-FR" sz="2400" dirty="0"/>
              <a:t>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8708C-FB5E-A657-5DDF-9975F5C1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84" y="3616511"/>
            <a:ext cx="3017782" cy="3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2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1268-E35D-E454-FD86-271C8B46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F46DF-C569-FC2D-20ED-610D4F16A264}"/>
              </a:ext>
            </a:extLst>
          </p:cNvPr>
          <p:cNvSpPr txBox="1"/>
          <p:nvPr/>
        </p:nvSpPr>
        <p:spPr>
          <a:xfrm>
            <a:off x="3243262" y="2031950"/>
            <a:ext cx="73628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hashFunction</a:t>
            </a:r>
            <a:r>
              <a:rPr lang="fr-FR" sz="1800" dirty="0"/>
              <a:t>   X ----&gt;  Y</a:t>
            </a:r>
          </a:p>
          <a:p>
            <a:r>
              <a:rPr lang="fr-FR" dirty="0"/>
              <a:t>                           x |--&gt;   y = hash(x)</a:t>
            </a:r>
            <a:endParaRPr lang="fr-FR" sz="1800" dirty="0"/>
          </a:p>
          <a:p>
            <a:br>
              <a:rPr lang="fr-FR" sz="1800" dirty="0"/>
            </a:br>
            <a:r>
              <a:rPr lang="fr-FR" sz="1800" dirty="0"/>
              <a:t>Not inversible:</a:t>
            </a:r>
          </a:p>
          <a:p>
            <a:r>
              <a:rPr lang="fr-FR" dirty="0" err="1"/>
              <a:t>given</a:t>
            </a:r>
            <a:r>
              <a:rPr lang="fr-FR" dirty="0"/>
              <a:t> y in Y,  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impossible to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deduce</a:t>
            </a:r>
            <a:r>
              <a:rPr lang="fr-FR" dirty="0"/>
              <a:t>  x in X, 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 f(x)=y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 for x != y,  </a:t>
            </a:r>
            <a:r>
              <a:rPr lang="fr-FR" dirty="0" err="1"/>
              <a:t>then</a:t>
            </a:r>
            <a:r>
              <a:rPr lang="fr-FR" dirty="0"/>
              <a:t>   f(x) != f(y)</a:t>
            </a:r>
          </a:p>
          <a:p>
            <a:r>
              <a:rPr lang="fr-FR" dirty="0"/>
              <a:t>   BUT </a:t>
            </a:r>
            <a:r>
              <a:rPr lang="fr-FR" dirty="0" err="1"/>
              <a:t>there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"rare" collisions,  </a:t>
            </a:r>
            <a:r>
              <a:rPr lang="fr-FR" dirty="0" err="1"/>
              <a:t>where</a:t>
            </a:r>
            <a:r>
              <a:rPr lang="fr-FR" dirty="0"/>
              <a:t>  x!=y, and </a:t>
            </a:r>
            <a:r>
              <a:rPr lang="fr-FR" dirty="0" err="1"/>
              <a:t>still</a:t>
            </a:r>
            <a:r>
              <a:rPr lang="fr-FR" dirty="0"/>
              <a:t>  f(x)=f(y)</a:t>
            </a:r>
          </a:p>
          <a:p>
            <a:endParaRPr lang="fr-FR" sz="1800" dirty="0"/>
          </a:p>
          <a:p>
            <a:endParaRPr lang="fr-FR" dirty="0"/>
          </a:p>
          <a:p>
            <a:r>
              <a:rPr lang="fr-FR" sz="1800" dirty="0"/>
              <a:t>In </a:t>
            </a:r>
            <a:r>
              <a:rPr lang="fr-FR" sz="1800" dirty="0" err="1"/>
              <a:t>general</a:t>
            </a:r>
            <a:r>
              <a:rPr lang="fr-FR" dirty="0"/>
              <a:t>, </a:t>
            </a:r>
            <a:r>
              <a:rPr lang="fr-FR" sz="1800" dirty="0"/>
              <a:t>if   f(x) = f(y),  </a:t>
            </a:r>
            <a:r>
              <a:rPr lang="fr-FR" sz="1800" dirty="0" err="1"/>
              <a:t>then</a:t>
            </a:r>
            <a:r>
              <a:rPr lang="fr-FR" sz="1800" dirty="0"/>
              <a:t>  x=y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very</a:t>
            </a:r>
            <a:r>
              <a:rPr lang="fr-FR" sz="1800" dirty="0"/>
              <a:t> high "</a:t>
            </a:r>
            <a:r>
              <a:rPr lang="fr-FR" sz="1800" dirty="0" err="1"/>
              <a:t>probability</a:t>
            </a:r>
            <a:r>
              <a:rPr lang="fr-FR" sz="1800" dirty="0"/>
              <a:t>"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936129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978FF-875E-4A0F-8756-A728D960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ylinder 37">
            <a:extLst>
              <a:ext uri="{FF2B5EF4-FFF2-40B4-BE49-F238E27FC236}">
                <a16:creationId xmlns:a16="http://schemas.microsoft.com/office/drawing/2014/main" id="{055DD703-8A66-2D4A-D335-6C758ADCA9A4}"/>
              </a:ext>
            </a:extLst>
          </p:cNvPr>
          <p:cNvSpPr/>
          <p:nvPr/>
        </p:nvSpPr>
        <p:spPr>
          <a:xfrm>
            <a:off x="7967663" y="4778215"/>
            <a:ext cx="2592065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1CCDD-2E4F-86B1-8F50-50F3306C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726"/>
            <a:ext cx="10515600" cy="740379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UnSalted</a:t>
            </a:r>
            <a:r>
              <a:rPr lang="fr-FR" dirty="0"/>
              <a:t>) Hash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1A5A0-D2AB-4E97-5C89-6C5CEA355944}"/>
              </a:ext>
            </a:extLst>
          </p:cNvPr>
          <p:cNvSpPr/>
          <p:nvPr/>
        </p:nvSpPr>
        <p:spPr>
          <a:xfrm>
            <a:off x="2564377" y="2062242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BAE28-6488-6E81-FDBF-A15673A79FF7}"/>
              </a:ext>
            </a:extLst>
          </p:cNvPr>
          <p:cNvSpPr txBox="1"/>
          <p:nvPr/>
        </p:nvSpPr>
        <p:spPr>
          <a:xfrm>
            <a:off x="2564377" y="20799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6390BE-7D1B-9B6D-4BF9-82FBD3817192}"/>
              </a:ext>
            </a:extLst>
          </p:cNvPr>
          <p:cNvSpPr/>
          <p:nvPr/>
        </p:nvSpPr>
        <p:spPr>
          <a:xfrm>
            <a:off x="4483665" y="2139751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89CE6-333B-EF62-7771-8123C75DBB60}"/>
              </a:ext>
            </a:extLst>
          </p:cNvPr>
          <p:cNvSpPr/>
          <p:nvPr/>
        </p:nvSpPr>
        <p:spPr>
          <a:xfrm>
            <a:off x="7466439" y="2059542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2E94D-90FD-A445-A024-5324C1F51A5D}"/>
              </a:ext>
            </a:extLst>
          </p:cNvPr>
          <p:cNvSpPr txBox="1"/>
          <p:nvPr/>
        </p:nvSpPr>
        <p:spPr>
          <a:xfrm>
            <a:off x="7466439" y="20772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6C191-55EF-09FB-6DCF-C354353D4CE5}"/>
              </a:ext>
            </a:extLst>
          </p:cNvPr>
          <p:cNvSpPr/>
          <p:nvPr/>
        </p:nvSpPr>
        <p:spPr>
          <a:xfrm>
            <a:off x="6585418" y="3484719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6F579-9FEB-296E-80BF-E39C7455ADEA}"/>
              </a:ext>
            </a:extLst>
          </p:cNvPr>
          <p:cNvSpPr txBox="1"/>
          <p:nvPr/>
        </p:nvSpPr>
        <p:spPr>
          <a:xfrm>
            <a:off x="6585417" y="3502459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07960-7D73-A41E-4BC7-56BC7AA2DFD0}"/>
              </a:ext>
            </a:extLst>
          </p:cNvPr>
          <p:cNvSpPr txBox="1"/>
          <p:nvPr/>
        </p:nvSpPr>
        <p:spPr>
          <a:xfrm>
            <a:off x="5419084" y="1901367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hashFunction</a:t>
            </a:r>
            <a:r>
              <a:rPr lang="fr-FR" sz="3600" b="1" dirty="0"/>
              <a:t>(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38864-8E3D-A3A3-CCF5-51E9E1D21444}"/>
              </a:ext>
            </a:extLst>
          </p:cNvPr>
          <p:cNvSpPr txBox="1"/>
          <p:nvPr/>
        </p:nvSpPr>
        <p:spPr>
          <a:xfrm>
            <a:off x="9142364" y="188858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)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1409FB-C5B1-B4B1-76E8-80B8AB7724A4}"/>
              </a:ext>
            </a:extLst>
          </p:cNvPr>
          <p:cNvSpPr/>
          <p:nvPr/>
        </p:nvSpPr>
        <p:spPr>
          <a:xfrm rot="3209603">
            <a:off x="6392941" y="2872859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DC150-2B99-650F-378C-05024E7E2DE6}"/>
              </a:ext>
            </a:extLst>
          </p:cNvPr>
          <p:cNvSpPr txBox="1"/>
          <p:nvPr/>
        </p:nvSpPr>
        <p:spPr>
          <a:xfrm>
            <a:off x="7023888" y="2804874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dirty="0" err="1"/>
              <a:t>compute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hash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2AF23-EEFD-3DF2-5B99-F0B8A14019F8}"/>
              </a:ext>
            </a:extLst>
          </p:cNvPr>
          <p:cNvSpPr txBox="1"/>
          <p:nvPr/>
        </p:nvSpPr>
        <p:spPr>
          <a:xfrm>
            <a:off x="5915698" y="3363959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 =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712C76C-E983-FA48-49E2-00B65BFD41D5}"/>
              </a:ext>
            </a:extLst>
          </p:cNvPr>
          <p:cNvSpPr/>
          <p:nvPr/>
        </p:nvSpPr>
        <p:spPr>
          <a:xfrm rot="3209603">
            <a:off x="7607953" y="4234578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B83B5C-7F40-3080-5DE2-FF59DF50D328}"/>
              </a:ext>
            </a:extLst>
          </p:cNvPr>
          <p:cNvSpPr/>
          <p:nvPr/>
        </p:nvSpPr>
        <p:spPr>
          <a:xfrm>
            <a:off x="9311806" y="5126240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324DD-EE03-9A9E-0F41-A99940E6CA6C}"/>
              </a:ext>
            </a:extLst>
          </p:cNvPr>
          <p:cNvSpPr txBox="1"/>
          <p:nvPr/>
        </p:nvSpPr>
        <p:spPr>
          <a:xfrm>
            <a:off x="9311805" y="514398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2F7539-34D3-2AB2-2BDE-A9E298C0CDE5}"/>
              </a:ext>
            </a:extLst>
          </p:cNvPr>
          <p:cNvSpPr/>
          <p:nvPr/>
        </p:nvSpPr>
        <p:spPr>
          <a:xfrm>
            <a:off x="8132489" y="5140407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1F122C-8C6F-4203-7B4E-F99C647AB779}"/>
              </a:ext>
            </a:extLst>
          </p:cNvPr>
          <p:cNvSpPr txBox="1"/>
          <p:nvPr/>
        </p:nvSpPr>
        <p:spPr>
          <a:xfrm>
            <a:off x="8132489" y="51226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9C548C-CE75-C330-1562-981579D4045F}"/>
              </a:ext>
            </a:extLst>
          </p:cNvPr>
          <p:cNvSpPr/>
          <p:nvPr/>
        </p:nvSpPr>
        <p:spPr>
          <a:xfrm>
            <a:off x="1387180" y="2059065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08214-54C0-299D-C7C4-BF515C987566}"/>
              </a:ext>
            </a:extLst>
          </p:cNvPr>
          <p:cNvSpPr txBox="1"/>
          <p:nvPr/>
        </p:nvSpPr>
        <p:spPr>
          <a:xfrm>
            <a:off x="1378451" y="205906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5CAFC7-7567-6324-4EB8-6A6F432D9B15}"/>
              </a:ext>
            </a:extLst>
          </p:cNvPr>
          <p:cNvSpPr txBox="1"/>
          <p:nvPr/>
        </p:nvSpPr>
        <p:spPr>
          <a:xfrm>
            <a:off x="8513740" y="4119464"/>
            <a:ext cx="301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</a:t>
            </a:r>
            <a:r>
              <a:rPr lang="fr-FR" dirty="0"/>
              <a:t>Store       in </a:t>
            </a:r>
            <a:r>
              <a:rPr lang="fr-FR" dirty="0" err="1"/>
              <a:t>Database</a:t>
            </a:r>
            <a:r>
              <a:rPr lang="fr-FR" dirty="0"/>
              <a:t> ??!!!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D8A85EAB-B2B7-FE53-3222-D0E1CFAD8B65}"/>
              </a:ext>
            </a:extLst>
          </p:cNvPr>
          <p:cNvSpPr/>
          <p:nvPr/>
        </p:nvSpPr>
        <p:spPr>
          <a:xfrm rot="2754132">
            <a:off x="9306360" y="4133719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F856A816-21F1-50FF-B16A-8DE2DFF90C9F}"/>
              </a:ext>
            </a:extLst>
          </p:cNvPr>
          <p:cNvSpPr/>
          <p:nvPr/>
        </p:nvSpPr>
        <p:spPr>
          <a:xfrm rot="2754132">
            <a:off x="10404350" y="5137319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636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28E6-B456-12E6-EA33-F7891174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438E-30C7-9FF3-0915-07CD67B9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(</a:t>
            </a:r>
            <a:r>
              <a:rPr lang="fr-FR" dirty="0" err="1"/>
              <a:t>Unsalted</a:t>
            </a:r>
            <a:r>
              <a:rPr lang="fr-FR" dirty="0"/>
              <a:t>) </a:t>
            </a:r>
            <a:r>
              <a:rPr lang="fr-FR" dirty="0" err="1"/>
              <a:t>HashPassword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E9E6EAD-FD59-C716-DB3D-B35CDA74B646}"/>
              </a:ext>
            </a:extLst>
          </p:cNvPr>
          <p:cNvSpPr/>
          <p:nvPr/>
        </p:nvSpPr>
        <p:spPr>
          <a:xfrm>
            <a:off x="7000876" y="2193650"/>
            <a:ext cx="2586038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942F14-99C0-9713-BDEF-595C1C595351}"/>
              </a:ext>
            </a:extLst>
          </p:cNvPr>
          <p:cNvSpPr/>
          <p:nvPr/>
        </p:nvSpPr>
        <p:spPr>
          <a:xfrm>
            <a:off x="8345018" y="2541675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52E0B-C11B-09DC-08FF-9B958E25746B}"/>
              </a:ext>
            </a:extLst>
          </p:cNvPr>
          <p:cNvSpPr txBox="1"/>
          <p:nvPr/>
        </p:nvSpPr>
        <p:spPr>
          <a:xfrm>
            <a:off x="8345017" y="255941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E87EA-4083-D2F5-AF60-8CFB551C6D99}"/>
              </a:ext>
            </a:extLst>
          </p:cNvPr>
          <p:cNvSpPr/>
          <p:nvPr/>
        </p:nvSpPr>
        <p:spPr>
          <a:xfrm>
            <a:off x="7165701" y="2555842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1EA76-0C33-04DC-4E1C-F275DFC7077B}"/>
              </a:ext>
            </a:extLst>
          </p:cNvPr>
          <p:cNvSpPr txBox="1"/>
          <p:nvPr/>
        </p:nvSpPr>
        <p:spPr>
          <a:xfrm>
            <a:off x="7165701" y="253810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336856-D9F7-C97F-31AC-B399C386CCD3}"/>
              </a:ext>
            </a:extLst>
          </p:cNvPr>
          <p:cNvSpPr/>
          <p:nvPr/>
        </p:nvSpPr>
        <p:spPr>
          <a:xfrm>
            <a:off x="1317311" y="1827495"/>
            <a:ext cx="214834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4054C-3936-51B3-4698-736E31ECB7A1}"/>
              </a:ext>
            </a:extLst>
          </p:cNvPr>
          <p:cNvSpPr txBox="1"/>
          <p:nvPr/>
        </p:nvSpPr>
        <p:spPr>
          <a:xfrm>
            <a:off x="1317311" y="184523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**check-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94C43-B3D6-3AD3-9DFF-7607B7E4141E}"/>
              </a:ext>
            </a:extLst>
          </p:cNvPr>
          <p:cNvSpPr/>
          <p:nvPr/>
        </p:nvSpPr>
        <p:spPr>
          <a:xfrm>
            <a:off x="140114" y="1824318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F625D-2BC4-6466-C5EE-2842A4EB7D0A}"/>
              </a:ext>
            </a:extLst>
          </p:cNvPr>
          <p:cNvSpPr txBox="1"/>
          <p:nvPr/>
        </p:nvSpPr>
        <p:spPr>
          <a:xfrm>
            <a:off x="131385" y="182431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006E47AB-8527-8B66-7621-209A51DDDFA5}"/>
              </a:ext>
            </a:extLst>
          </p:cNvPr>
          <p:cNvSpPr/>
          <p:nvPr/>
        </p:nvSpPr>
        <p:spPr>
          <a:xfrm>
            <a:off x="5036070" y="2780129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BCBA-DFE8-2B38-EBD5-8CB7086456DD}"/>
              </a:ext>
            </a:extLst>
          </p:cNvPr>
          <p:cNvSpPr txBox="1"/>
          <p:nvPr/>
        </p:nvSpPr>
        <p:spPr>
          <a:xfrm>
            <a:off x="4319867" y="2193650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9634E-EEBA-BD97-399F-FE22C400D117}"/>
              </a:ext>
            </a:extLst>
          </p:cNvPr>
          <p:cNvSpPr txBox="1"/>
          <p:nvPr/>
        </p:nvSpPr>
        <p:spPr>
          <a:xfrm>
            <a:off x="4415117" y="3812900"/>
            <a:ext cx="6984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b="1" dirty="0" err="1"/>
              <a:t>compute</a:t>
            </a:r>
            <a:r>
              <a:rPr lang="fr-FR" sz="2000" b="1" dirty="0"/>
              <a:t> </a:t>
            </a:r>
            <a:r>
              <a:rPr lang="fr-FR" sz="2000" dirty="0"/>
              <a:t>    </a:t>
            </a:r>
            <a:r>
              <a:rPr lang="fr-FR" sz="2000" dirty="0" err="1"/>
              <a:t>hashFunction</a:t>
            </a:r>
            <a:r>
              <a:rPr lang="fr-FR" sz="2000" dirty="0"/>
              <a:t>(**check-</a:t>
            </a:r>
            <a:r>
              <a:rPr lang="fr-FR" sz="2000" dirty="0" err="1"/>
              <a:t>password</a:t>
            </a:r>
            <a:r>
              <a:rPr lang="fr-FR" sz="2000" dirty="0"/>
              <a:t>**)   =  </a:t>
            </a:r>
            <a:r>
              <a:rPr lang="fr-FR" sz="2000" dirty="0" err="1"/>
              <a:t>checkHash</a:t>
            </a:r>
            <a:endParaRPr lang="fr-F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2FAC8-45B6-2096-E80D-7C3A4CE32D65}"/>
              </a:ext>
            </a:extLst>
          </p:cNvPr>
          <p:cNvSpPr txBox="1"/>
          <p:nvPr/>
        </p:nvSpPr>
        <p:spPr>
          <a:xfrm>
            <a:off x="4415116" y="467157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FE8EBD0-BD04-8436-F214-03CD97AAFA24}"/>
              </a:ext>
            </a:extLst>
          </p:cNvPr>
          <p:cNvSpPr/>
          <p:nvPr/>
        </p:nvSpPr>
        <p:spPr>
          <a:xfrm>
            <a:off x="5172076" y="4287722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1B42759-E223-39F2-792A-2A177395F80C}"/>
              </a:ext>
            </a:extLst>
          </p:cNvPr>
          <p:cNvSpPr/>
          <p:nvPr/>
        </p:nvSpPr>
        <p:spPr>
          <a:xfrm>
            <a:off x="5157788" y="5224084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F3DA112-F0CD-B70B-04EE-923228F87B75}"/>
              </a:ext>
            </a:extLst>
          </p:cNvPr>
          <p:cNvSpPr/>
          <p:nvPr/>
        </p:nvSpPr>
        <p:spPr>
          <a:xfrm rot="18567035">
            <a:off x="3787103" y="197648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68B762E-1B1C-FA1F-4B9E-95D3507BB4B5}"/>
              </a:ext>
            </a:extLst>
          </p:cNvPr>
          <p:cNvSpPr/>
          <p:nvPr/>
        </p:nvSpPr>
        <p:spPr>
          <a:xfrm rot="3118604">
            <a:off x="3874070" y="6007168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EDC9A-CE7C-2837-0FF9-FE993DF529E9}"/>
              </a:ext>
            </a:extLst>
          </p:cNvPr>
          <p:cNvSpPr txBox="1"/>
          <p:nvPr/>
        </p:nvSpPr>
        <p:spPr>
          <a:xfrm>
            <a:off x="4413184" y="5628622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E0D27C55-3C30-9C10-283B-6D8A253E5F1A}"/>
              </a:ext>
            </a:extLst>
          </p:cNvPr>
          <p:cNvSpPr/>
          <p:nvPr/>
        </p:nvSpPr>
        <p:spPr>
          <a:xfrm rot="2754132">
            <a:off x="9436483" y="2545312"/>
            <a:ext cx="421338" cy="410989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7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5EF6-5335-5DA6-5FB9-B785B6E6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Salt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9E0C8-E3F5-3B4F-6365-51F9AF5FBF6B}"/>
              </a:ext>
            </a:extLst>
          </p:cNvPr>
          <p:cNvSpPr txBox="1"/>
          <p:nvPr/>
        </p:nvSpPr>
        <p:spPr>
          <a:xfrm>
            <a:off x="2833688" y="2462213"/>
            <a:ext cx="238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it</a:t>
            </a:r>
            <a:r>
              <a:rPr lang="fr-FR" sz="2400" dirty="0"/>
              <a:t> tastes </a:t>
            </a:r>
            <a:r>
              <a:rPr lang="fr-FR" sz="2400" dirty="0" err="1"/>
              <a:t>different</a:t>
            </a:r>
            <a:endParaRPr lang="fr-FR" sz="2400" dirty="0"/>
          </a:p>
        </p:txBody>
      </p:sp>
      <p:pic>
        <p:nvPicPr>
          <p:cNvPr id="4098" name="Picture 2" descr="Salting Meat – A Baker's Peel Vert">
            <a:extLst>
              <a:ext uri="{FF2B5EF4-FFF2-40B4-BE49-F238E27FC236}">
                <a16:creationId xmlns:a16="http://schemas.microsoft.com/office/drawing/2014/main" id="{E6190913-BB16-C35A-9B0A-5F264F40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36721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FE2FD-17E1-2D44-A29F-89995F9C62A8}"/>
              </a:ext>
            </a:extLst>
          </p:cNvPr>
          <p:cNvSpPr txBox="1"/>
          <p:nvPr/>
        </p:nvSpPr>
        <p:spPr>
          <a:xfrm>
            <a:off x="2833687" y="4471988"/>
            <a:ext cx="201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keeps</a:t>
            </a:r>
            <a:r>
              <a:rPr lang="fr-FR" sz="2400" dirty="0"/>
              <a:t> longer</a:t>
            </a:r>
          </a:p>
        </p:txBody>
      </p:sp>
      <p:pic>
        <p:nvPicPr>
          <p:cNvPr id="4100" name="Picture 4" descr="The Types Of Meat You Should Leave Uncovered When Salting Overnight">
            <a:extLst>
              <a:ext uri="{FF2B5EF4-FFF2-40B4-BE49-F238E27FC236}">
                <a16:creationId xmlns:a16="http://schemas.microsoft.com/office/drawing/2014/main" id="{725B1757-AD66-DD37-A872-8943B316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21907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6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14EF-188A-70E5-D4D3-E453ED9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B1B-5505-1CAE-4D4C-DE2E08C0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" y="210589"/>
            <a:ext cx="12049125" cy="1556299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curl</a:t>
            </a:r>
            <a:r>
              <a:rPr lang="fr-FR" dirty="0"/>
              <a:t> -u user:${</a:t>
            </a:r>
            <a:r>
              <a:rPr lang="fr-FR" dirty="0" err="1"/>
              <a:t>password</a:t>
            </a: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Authorization</a:t>
            </a:r>
            <a:r>
              <a:rPr lang="fr-FR" dirty="0"/>
              <a:t>: Basic dXNlcjpwYXNzd29yZA==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DCB6-B387-DD1C-904E-838223EA732B}"/>
              </a:ext>
            </a:extLst>
          </p:cNvPr>
          <p:cNvSpPr txBox="1"/>
          <p:nvPr/>
        </p:nvSpPr>
        <p:spPr>
          <a:xfrm>
            <a:off x="1204914" y="2895600"/>
            <a:ext cx="10794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user:password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sent as Http Header "</a:t>
            </a:r>
            <a:r>
              <a:rPr lang="fr-FR" sz="2800" dirty="0" err="1"/>
              <a:t>Authorization</a:t>
            </a:r>
            <a:r>
              <a:rPr lang="fr-FR" sz="2800" dirty="0"/>
              <a:t>: Basic &lt;&lt;base64&gt;&gt;" </a:t>
            </a:r>
          </a:p>
          <a:p>
            <a:r>
              <a:rPr lang="fr-FR" sz="2800" dirty="0"/>
              <a:t>in </a:t>
            </a:r>
            <a:r>
              <a:rPr lang="fr-FR" sz="2800" b="1" dirty="0">
                <a:solidFill>
                  <a:srgbClr val="FF0000"/>
                </a:solidFill>
              </a:rPr>
              <a:t>CLEAR TEXT</a:t>
            </a:r>
            <a:r>
              <a:rPr lang="fr-FR" sz="2800" dirty="0"/>
              <a:t>  (</a:t>
            </a:r>
            <a:r>
              <a:rPr lang="fr-FR" sz="2800" dirty="0" err="1"/>
              <a:t>encoded</a:t>
            </a:r>
            <a:r>
              <a:rPr lang="fr-FR" sz="2800" dirty="0"/>
              <a:t> in base 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FA8-27DB-AA67-CC24-5687BEE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0" y="5253950"/>
            <a:ext cx="7745541" cy="117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D75E-7B7D-DC84-F8EF-27DC47F60336}"/>
              </a:ext>
            </a:extLst>
          </p:cNvPr>
          <p:cNvSpPr txBox="1"/>
          <p:nvPr/>
        </p:nvSpPr>
        <p:spPr>
          <a:xfrm>
            <a:off x="2371726" y="4595813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decode</a:t>
            </a:r>
            <a:r>
              <a:rPr lang="fr-FR" sz="2800" dirty="0"/>
              <a:t>, use "base64 -d"</a:t>
            </a:r>
          </a:p>
        </p:txBody>
      </p:sp>
    </p:spTree>
    <p:extLst>
      <p:ext uri="{BB962C8B-B14F-4D97-AF65-F5344CB8AC3E}">
        <p14:creationId xmlns:p14="http://schemas.microsoft.com/office/powerpoint/2010/main" val="421729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217B8D-C8D4-385C-3E92-99E0815DAF6F}"/>
              </a:ext>
            </a:extLst>
          </p:cNvPr>
          <p:cNvSpPr txBox="1">
            <a:spLocks/>
          </p:cNvSpPr>
          <p:nvPr/>
        </p:nvSpPr>
        <p:spPr>
          <a:xfrm>
            <a:off x="1072486" y="117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Salt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950C5-FD4A-BBAD-CBE7-4EF68514894C}"/>
              </a:ext>
            </a:extLst>
          </p:cNvPr>
          <p:cNvSpPr txBox="1"/>
          <p:nvPr/>
        </p:nvSpPr>
        <p:spPr>
          <a:xfrm>
            <a:off x="2833688" y="2462213"/>
            <a:ext cx="747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salt</a:t>
            </a:r>
            <a:r>
              <a:rPr lang="fr-FR" sz="2400" dirty="0"/>
              <a:t> are </a:t>
            </a:r>
            <a:r>
              <a:rPr lang="fr-FR" sz="2400" dirty="0" err="1"/>
              <a:t>completely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7420F-8EBF-5372-B5D4-4267472A6F6A}"/>
              </a:ext>
            </a:extLst>
          </p:cNvPr>
          <p:cNvSpPr txBox="1"/>
          <p:nvPr/>
        </p:nvSpPr>
        <p:spPr>
          <a:xfrm>
            <a:off x="2833688" y="3934123"/>
            <a:ext cx="9002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slower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hash(</a:t>
            </a:r>
            <a:r>
              <a:rPr lang="fr-FR" sz="2400" dirty="0" err="1"/>
              <a:t>password+salt</a:t>
            </a:r>
            <a:r>
              <a:rPr lang="fr-FR" sz="2400" dirty="0"/>
              <a:t>)  </a:t>
            </a:r>
            <a:r>
              <a:rPr lang="fr-FR" sz="2400" dirty="0" err="1"/>
              <a:t>than</a:t>
            </a:r>
            <a:r>
              <a:rPr lang="fr-FR" sz="2400" dirty="0"/>
              <a:t>  </a:t>
            </a:r>
            <a:r>
              <a:rPr lang="fr-FR" sz="2400" dirty="0" err="1"/>
              <a:t>just</a:t>
            </a:r>
            <a:r>
              <a:rPr lang="fr-FR" sz="2400" dirty="0"/>
              <a:t> hash(</a:t>
            </a:r>
            <a:r>
              <a:rPr lang="fr-FR" sz="2400" dirty="0" err="1"/>
              <a:t>password</a:t>
            </a:r>
            <a:r>
              <a:rPr lang="fr-FR" sz="2400" dirty="0"/>
              <a:t>)</a:t>
            </a:r>
          </a:p>
          <a:p>
            <a:r>
              <a:rPr lang="fr-FR" sz="2400" dirty="0"/>
              <a:t>For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value, all the computation must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evaluated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60579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978E-17D7-9FB8-96C1-81C41B7E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94"/>
            <a:ext cx="10515600" cy="873457"/>
          </a:xfrm>
        </p:spPr>
        <p:txBody>
          <a:bodyPr>
            <a:normAutofit/>
          </a:bodyPr>
          <a:lstStyle/>
          <a:p>
            <a:r>
              <a:rPr lang="fr-FR" sz="4000" dirty="0"/>
              <a:t>hash(</a:t>
            </a:r>
            <a:r>
              <a:rPr lang="fr-FR" sz="4000" dirty="0" err="1"/>
              <a:t>password+salt</a:t>
            </a:r>
            <a:r>
              <a:rPr lang="fr-FR" sz="4000" dirty="0"/>
              <a:t>)  OR  hash(</a:t>
            </a:r>
            <a:r>
              <a:rPr lang="fr-FR" sz="4000" dirty="0" err="1"/>
              <a:t>salt+password</a:t>
            </a:r>
            <a:r>
              <a:rPr lang="fr-FR" sz="4000" dirty="0"/>
              <a:t>)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D43ED-39BE-ABBE-1D7E-1F0596D56AD8}"/>
              </a:ext>
            </a:extLst>
          </p:cNvPr>
          <p:cNvSpPr txBox="1"/>
          <p:nvPr/>
        </p:nvSpPr>
        <p:spPr>
          <a:xfrm>
            <a:off x="1019033" y="2129050"/>
            <a:ext cx="11139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Suppose an </a:t>
            </a:r>
            <a:r>
              <a:rPr lang="fr-FR" sz="2000" dirty="0" err="1"/>
              <a:t>attacker</a:t>
            </a:r>
            <a:r>
              <a:rPr lang="fr-FR" sz="2000" dirty="0"/>
              <a:t> </a:t>
            </a:r>
            <a:r>
              <a:rPr lang="fr-FR" sz="2000" dirty="0" err="1"/>
              <a:t>may</a:t>
            </a:r>
            <a:r>
              <a:rPr lang="fr-FR" sz="2000" dirty="0"/>
              <a:t> know the </a:t>
            </a:r>
            <a:r>
              <a:rPr lang="fr-FR" sz="2000" dirty="0" err="1"/>
              <a:t>resultHash</a:t>
            </a:r>
            <a:r>
              <a:rPr lang="fr-FR" sz="2000" dirty="0"/>
              <a:t> AND the </a:t>
            </a:r>
            <a:r>
              <a:rPr lang="fr-FR" sz="2000" dirty="0" err="1"/>
              <a:t>salt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For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 </a:t>
            </a:r>
            <a:r>
              <a:rPr lang="fr-FR" sz="2000" dirty="0" err="1"/>
              <a:t>attempt</a:t>
            </a:r>
            <a:r>
              <a:rPr lang="fr-FR" sz="2000" dirty="0"/>
              <a:t>   (</a:t>
            </a:r>
            <a:r>
              <a:rPr lang="fr-FR" sz="2000" dirty="0" err="1"/>
              <a:t>iterating</a:t>
            </a:r>
            <a:r>
              <a:rPr lang="fr-FR" sz="2000" dirty="0"/>
              <a:t> billions of times), </a:t>
            </a:r>
          </a:p>
          <a:p>
            <a:endParaRPr lang="fr-FR" sz="2000" dirty="0"/>
          </a:p>
          <a:p>
            <a:r>
              <a:rPr lang="fr-FR" sz="2000" dirty="0"/>
              <a:t>     </a:t>
            </a:r>
            <a:r>
              <a:rPr lang="fr-FR" sz="2000" dirty="0" err="1"/>
              <a:t>computing</a:t>
            </a:r>
            <a:r>
              <a:rPr lang="fr-FR" sz="2000" dirty="0"/>
              <a:t>  </a:t>
            </a:r>
            <a:r>
              <a:rPr lang="fr-FR" sz="2000" b="1" dirty="0">
                <a:solidFill>
                  <a:srgbClr val="00B050"/>
                </a:solidFill>
              </a:rPr>
              <a:t>hash(</a:t>
            </a:r>
            <a:r>
              <a:rPr lang="fr-FR" sz="2000" b="1" dirty="0" err="1">
                <a:solidFill>
                  <a:srgbClr val="00B050"/>
                </a:solidFill>
              </a:rPr>
              <a:t>password</a:t>
            </a:r>
            <a:r>
              <a:rPr lang="fr-FR" sz="2000" b="1" dirty="0">
                <a:solidFill>
                  <a:srgbClr val="00B050"/>
                </a:solidFill>
              </a:rPr>
              <a:t> + </a:t>
            </a:r>
            <a:r>
              <a:rPr lang="fr-FR" sz="2000" b="1" dirty="0" err="1">
                <a:solidFill>
                  <a:srgbClr val="00B050"/>
                </a:solidFill>
              </a:rPr>
              <a:t>salt</a:t>
            </a:r>
            <a:r>
              <a:rPr lang="fr-FR" sz="2000" b="1" dirty="0">
                <a:solidFill>
                  <a:srgbClr val="00B050"/>
                </a:solidFill>
              </a:rPr>
              <a:t>)</a:t>
            </a:r>
            <a:r>
              <a:rPr lang="fr-FR" sz="2000" b="1" dirty="0">
                <a:solidFill>
                  <a:srgbClr val="FF0000"/>
                </a:solidFill>
              </a:rPr>
              <a:t>  </a:t>
            </a:r>
            <a:r>
              <a:rPr lang="fr-FR" sz="2000" dirty="0"/>
              <a:t>=&gt; </a:t>
            </a:r>
            <a:r>
              <a:rPr lang="fr-FR" sz="2000" dirty="0" err="1"/>
              <a:t>safer</a:t>
            </a:r>
            <a:r>
              <a:rPr lang="fr-FR" sz="2000" dirty="0"/>
              <a:t> (</a:t>
            </a:r>
            <a:r>
              <a:rPr lang="fr-FR" sz="2000" dirty="0" err="1"/>
              <a:t>slower</a:t>
            </a:r>
            <a:r>
              <a:rPr lang="fr-FR" sz="2000" dirty="0"/>
              <a:t>): </a:t>
            </a:r>
            <a:r>
              <a:rPr lang="fr-FR" sz="2000" dirty="0" err="1"/>
              <a:t>need</a:t>
            </a:r>
            <a:r>
              <a:rPr lang="fr-FR" sz="2000" dirty="0"/>
              <a:t> to recompute </a:t>
            </a:r>
            <a:r>
              <a:rPr lang="fr-FR" sz="2000" dirty="0" err="1"/>
              <a:t>everything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     </a:t>
            </a:r>
            <a:r>
              <a:rPr lang="fr-FR" sz="2000" dirty="0" err="1"/>
              <a:t>computing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hash(</a:t>
            </a:r>
            <a:r>
              <a:rPr lang="fr-FR" sz="2000" b="1" dirty="0" err="1">
                <a:solidFill>
                  <a:srgbClr val="FF0000"/>
                </a:solidFill>
              </a:rPr>
              <a:t>salt</a:t>
            </a:r>
            <a:r>
              <a:rPr lang="fr-FR" sz="2000" b="1" dirty="0">
                <a:solidFill>
                  <a:srgbClr val="FF0000"/>
                </a:solidFill>
              </a:rPr>
              <a:t> + </a:t>
            </a:r>
            <a:r>
              <a:rPr lang="fr-FR" sz="2000" b="1" dirty="0" err="1">
                <a:solidFill>
                  <a:srgbClr val="FF0000"/>
                </a:solidFill>
              </a:rPr>
              <a:t>password</a:t>
            </a:r>
            <a:r>
              <a:rPr lang="fr-FR" sz="2000" b="1" dirty="0">
                <a:solidFill>
                  <a:srgbClr val="FF0000"/>
                </a:solidFill>
              </a:rPr>
              <a:t>)</a:t>
            </a:r>
            <a:r>
              <a:rPr lang="fr-FR" sz="2000" dirty="0"/>
              <a:t>  =&gt; </a:t>
            </a:r>
            <a:r>
              <a:rPr lang="fr-FR" sz="2000" dirty="0" err="1"/>
              <a:t>unsafe</a:t>
            </a:r>
            <a:r>
              <a:rPr lang="fr-FR" sz="2000" dirty="0"/>
              <a:t> (</a:t>
            </a:r>
            <a:r>
              <a:rPr lang="fr-FR" sz="2000" dirty="0" err="1"/>
              <a:t>faster</a:t>
            </a:r>
            <a:r>
              <a:rPr lang="fr-FR" sz="2000" dirty="0"/>
              <a:t>): 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pre-compute</a:t>
            </a:r>
            <a:r>
              <a:rPr lang="fr-FR" sz="2000" dirty="0"/>
              <a:t> </a:t>
            </a:r>
            <a:r>
              <a:rPr lang="fr-FR" sz="2000" dirty="0" err="1"/>
              <a:t>internal</a:t>
            </a:r>
            <a:r>
              <a:rPr lang="fr-FR" sz="2000" dirty="0"/>
              <a:t> state for "hash(</a:t>
            </a:r>
            <a:r>
              <a:rPr lang="fr-FR" sz="2000" dirty="0" err="1"/>
              <a:t>salt</a:t>
            </a:r>
            <a:r>
              <a:rPr lang="fr-FR" sz="2000" dirty="0"/>
              <a:t>)"</a:t>
            </a:r>
          </a:p>
        </p:txBody>
      </p:sp>
    </p:spTree>
    <p:extLst>
      <p:ext uri="{BB962C8B-B14F-4D97-AF65-F5344CB8AC3E}">
        <p14:creationId xmlns:p14="http://schemas.microsoft.com/office/powerpoint/2010/main" val="348865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ylinder 13">
            <a:extLst>
              <a:ext uri="{FF2B5EF4-FFF2-40B4-BE49-F238E27FC236}">
                <a16:creationId xmlns:a16="http://schemas.microsoft.com/office/drawing/2014/main" id="{D1702AF0-6CE3-AC89-F425-D2EFB02B3FB3}"/>
              </a:ext>
            </a:extLst>
          </p:cNvPr>
          <p:cNvSpPr/>
          <p:nvPr/>
        </p:nvSpPr>
        <p:spPr>
          <a:xfrm>
            <a:off x="1500189" y="1838326"/>
            <a:ext cx="2405062" cy="341471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F927-EE89-E237-A8DF-D630C62F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079"/>
          </a:xfrm>
        </p:spPr>
        <p:txBody>
          <a:bodyPr/>
          <a:lstStyle/>
          <a:p>
            <a:pPr algn="ctr"/>
            <a:r>
              <a:rPr lang="fr-FR" dirty="0" err="1"/>
              <a:t>UnSalted</a:t>
            </a:r>
            <a:r>
              <a:rPr lang="fr-FR" dirty="0"/>
              <a:t> </a:t>
            </a:r>
            <a:r>
              <a:rPr lang="fr-FR" dirty="0" err="1"/>
              <a:t>Hashes</a:t>
            </a:r>
            <a:r>
              <a:rPr lang="fr-FR" dirty="0"/>
              <a:t>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join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Common </a:t>
            </a:r>
            <a:r>
              <a:rPr lang="fr-FR" dirty="0" err="1"/>
              <a:t>Hashes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9D5D-1F80-03E7-DA39-A4B9DE1297FE}"/>
              </a:ext>
            </a:extLst>
          </p:cNvPr>
          <p:cNvSpPr/>
          <p:nvPr/>
        </p:nvSpPr>
        <p:spPr>
          <a:xfrm>
            <a:off x="2591917" y="2568219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A3411-6D9E-1238-159F-54A61DF162B3}"/>
              </a:ext>
            </a:extLst>
          </p:cNvPr>
          <p:cNvSpPr txBox="1"/>
          <p:nvPr/>
        </p:nvSpPr>
        <p:spPr>
          <a:xfrm>
            <a:off x="2591916" y="258595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**hash1**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D2280-5E81-5999-77BD-8905FB055DA3}"/>
              </a:ext>
            </a:extLst>
          </p:cNvPr>
          <p:cNvSpPr/>
          <p:nvPr/>
        </p:nvSpPr>
        <p:spPr>
          <a:xfrm>
            <a:off x="2591916" y="3073044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D2970-CDF2-6928-2A90-6A1A70D5D7D2}"/>
              </a:ext>
            </a:extLst>
          </p:cNvPr>
          <p:cNvSpPr txBox="1"/>
          <p:nvPr/>
        </p:nvSpPr>
        <p:spPr>
          <a:xfrm>
            <a:off x="2591915" y="309078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**hash2**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F6C35-8B5A-656E-C4CD-C2240F4CC357}"/>
              </a:ext>
            </a:extLst>
          </p:cNvPr>
          <p:cNvSpPr/>
          <p:nvPr/>
        </p:nvSpPr>
        <p:spPr>
          <a:xfrm>
            <a:off x="2591916" y="3597673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544DA-749B-29D0-626F-6CAD14F17947}"/>
              </a:ext>
            </a:extLst>
          </p:cNvPr>
          <p:cNvSpPr txBox="1"/>
          <p:nvPr/>
        </p:nvSpPr>
        <p:spPr>
          <a:xfrm>
            <a:off x="2591915" y="361541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**hash3**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65788-CD3B-1181-4929-B08E822A6E1D}"/>
              </a:ext>
            </a:extLst>
          </p:cNvPr>
          <p:cNvSpPr/>
          <p:nvPr/>
        </p:nvSpPr>
        <p:spPr>
          <a:xfrm>
            <a:off x="2591916" y="4408231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348C3-85EB-E9E0-6638-2E0429B2C197}"/>
              </a:ext>
            </a:extLst>
          </p:cNvPr>
          <p:cNvSpPr txBox="1"/>
          <p:nvPr/>
        </p:nvSpPr>
        <p:spPr>
          <a:xfrm>
            <a:off x="2591915" y="442597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hashN</a:t>
            </a:r>
            <a:r>
              <a:rPr lang="fr-FR" dirty="0"/>
              <a:t>**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2150C-670F-9341-37B8-9B1E8A33C2DD}"/>
              </a:ext>
            </a:extLst>
          </p:cNvPr>
          <p:cNvSpPr/>
          <p:nvPr/>
        </p:nvSpPr>
        <p:spPr>
          <a:xfrm>
            <a:off x="1774778" y="2568219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90E26-36FB-3187-8E11-A24908CE442F}"/>
              </a:ext>
            </a:extLst>
          </p:cNvPr>
          <p:cNvSpPr txBox="1"/>
          <p:nvPr/>
        </p:nvSpPr>
        <p:spPr>
          <a:xfrm>
            <a:off x="1766049" y="256821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2F5FB-58BC-F473-E294-B67831520FFC}"/>
              </a:ext>
            </a:extLst>
          </p:cNvPr>
          <p:cNvSpPr/>
          <p:nvPr/>
        </p:nvSpPr>
        <p:spPr>
          <a:xfrm>
            <a:off x="1774778" y="3075585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3900E2-1CDD-2BD3-9B2B-521BCDCEB03A}"/>
              </a:ext>
            </a:extLst>
          </p:cNvPr>
          <p:cNvSpPr txBox="1"/>
          <p:nvPr/>
        </p:nvSpPr>
        <p:spPr>
          <a:xfrm>
            <a:off x="1766049" y="30755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F0F65-2E03-AC5E-BCE7-5C0578308C91}"/>
              </a:ext>
            </a:extLst>
          </p:cNvPr>
          <p:cNvSpPr/>
          <p:nvPr/>
        </p:nvSpPr>
        <p:spPr>
          <a:xfrm>
            <a:off x="1772745" y="3598904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F3FA8B-6F25-D0EE-DF26-D06F324AC02A}"/>
              </a:ext>
            </a:extLst>
          </p:cNvPr>
          <p:cNvSpPr txBox="1"/>
          <p:nvPr/>
        </p:nvSpPr>
        <p:spPr>
          <a:xfrm>
            <a:off x="1764016" y="359890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D3E18-BA03-29E0-1871-D52CF6E80593}"/>
              </a:ext>
            </a:extLst>
          </p:cNvPr>
          <p:cNvSpPr/>
          <p:nvPr/>
        </p:nvSpPr>
        <p:spPr>
          <a:xfrm>
            <a:off x="1772745" y="4408231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8D71E-1FC7-24ED-65D2-2F3E43C7A96D}"/>
              </a:ext>
            </a:extLst>
          </p:cNvPr>
          <p:cNvSpPr txBox="1"/>
          <p:nvPr/>
        </p:nvSpPr>
        <p:spPr>
          <a:xfrm>
            <a:off x="1764016" y="440823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</a:t>
            </a:r>
            <a:endParaRPr lang="fr-FR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CC502119-AE76-0A64-CDA8-AC61E99DEEB1}"/>
              </a:ext>
            </a:extLst>
          </p:cNvPr>
          <p:cNvSpPr/>
          <p:nvPr/>
        </p:nvSpPr>
        <p:spPr>
          <a:xfrm>
            <a:off x="5329239" y="1662113"/>
            <a:ext cx="2776535" cy="499586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DD25E-E53D-4E25-DCE8-3628749899DA}"/>
              </a:ext>
            </a:extLst>
          </p:cNvPr>
          <p:cNvSpPr/>
          <p:nvPr/>
        </p:nvSpPr>
        <p:spPr>
          <a:xfrm>
            <a:off x="5410200" y="2553645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F9023C-93EE-4798-8211-9B45B179136F}"/>
              </a:ext>
            </a:extLst>
          </p:cNvPr>
          <p:cNvSpPr txBox="1"/>
          <p:nvPr/>
        </p:nvSpPr>
        <p:spPr>
          <a:xfrm>
            <a:off x="5380910" y="2573218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**known-hash1**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B1607C-A94A-D756-06C3-CE7CFB0B93C7}"/>
              </a:ext>
            </a:extLst>
          </p:cNvPr>
          <p:cNvSpPr/>
          <p:nvPr/>
        </p:nvSpPr>
        <p:spPr>
          <a:xfrm>
            <a:off x="7282449" y="2559639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BD26BC-643B-F7FE-95F9-0283D0C514D0}"/>
              </a:ext>
            </a:extLst>
          </p:cNvPr>
          <p:cNvSpPr txBox="1"/>
          <p:nvPr/>
        </p:nvSpPr>
        <p:spPr>
          <a:xfrm>
            <a:off x="7273720" y="255963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848EE8-50CE-03D5-67B6-1A1EC8F7A684}"/>
              </a:ext>
            </a:extLst>
          </p:cNvPr>
          <p:cNvSpPr/>
          <p:nvPr/>
        </p:nvSpPr>
        <p:spPr>
          <a:xfrm>
            <a:off x="7282449" y="3067005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931E6-F89F-5F39-74F4-708B1CCB014D}"/>
              </a:ext>
            </a:extLst>
          </p:cNvPr>
          <p:cNvSpPr txBox="1"/>
          <p:nvPr/>
        </p:nvSpPr>
        <p:spPr>
          <a:xfrm>
            <a:off x="7273720" y="30670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91D2CF-1D74-5076-F1BF-41691A9A88B6}"/>
              </a:ext>
            </a:extLst>
          </p:cNvPr>
          <p:cNvSpPr/>
          <p:nvPr/>
        </p:nvSpPr>
        <p:spPr>
          <a:xfrm>
            <a:off x="7280416" y="3590324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AA65D0-0FB0-659C-D093-0DB2E2D990A3}"/>
              </a:ext>
            </a:extLst>
          </p:cNvPr>
          <p:cNvSpPr txBox="1"/>
          <p:nvPr/>
        </p:nvSpPr>
        <p:spPr>
          <a:xfrm>
            <a:off x="7271687" y="359032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CAA859-AB9F-583D-CECA-8F5C760FF7B9}"/>
              </a:ext>
            </a:extLst>
          </p:cNvPr>
          <p:cNvSpPr/>
          <p:nvPr/>
        </p:nvSpPr>
        <p:spPr>
          <a:xfrm>
            <a:off x="7271971" y="5847451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00BC0C-89E7-6217-1352-3E3D3864292C}"/>
              </a:ext>
            </a:extLst>
          </p:cNvPr>
          <p:cNvSpPr txBox="1"/>
          <p:nvPr/>
        </p:nvSpPr>
        <p:spPr>
          <a:xfrm>
            <a:off x="7263242" y="584745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passP</a:t>
            </a:r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6DE7-EB93-2A92-F64F-8DFEAAF4B445}"/>
              </a:ext>
            </a:extLst>
          </p:cNvPr>
          <p:cNvSpPr/>
          <p:nvPr/>
        </p:nvSpPr>
        <p:spPr>
          <a:xfrm>
            <a:off x="5410200" y="3063385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DFB0B4-880E-BED8-431B-7393519773A3}"/>
              </a:ext>
            </a:extLst>
          </p:cNvPr>
          <p:cNvSpPr txBox="1"/>
          <p:nvPr/>
        </p:nvSpPr>
        <p:spPr>
          <a:xfrm>
            <a:off x="5380910" y="3082958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**known-hash2**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11F639-6751-96D2-57BF-713F4753C7FC}"/>
              </a:ext>
            </a:extLst>
          </p:cNvPr>
          <p:cNvSpPr/>
          <p:nvPr/>
        </p:nvSpPr>
        <p:spPr>
          <a:xfrm>
            <a:off x="5407528" y="3593491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B79BF3-846A-CDA1-C942-9876DD868C23}"/>
              </a:ext>
            </a:extLst>
          </p:cNvPr>
          <p:cNvSpPr txBox="1"/>
          <p:nvPr/>
        </p:nvSpPr>
        <p:spPr>
          <a:xfrm>
            <a:off x="5378238" y="3613064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**known-hash3**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E9923C-9B4B-93E9-4AC2-C2D602A358FA}"/>
              </a:ext>
            </a:extLst>
          </p:cNvPr>
          <p:cNvSpPr/>
          <p:nvPr/>
        </p:nvSpPr>
        <p:spPr>
          <a:xfrm>
            <a:off x="5399083" y="5832878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62ABD1-A1DC-BEE4-D9ED-22C95965F226}"/>
              </a:ext>
            </a:extLst>
          </p:cNvPr>
          <p:cNvSpPr txBox="1"/>
          <p:nvPr/>
        </p:nvSpPr>
        <p:spPr>
          <a:xfrm>
            <a:off x="5369793" y="5852451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known-hashP</a:t>
            </a:r>
            <a:r>
              <a:rPr lang="fr-FR" dirty="0"/>
              <a:t>**</a:t>
            </a: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BDABCBAB-B6F5-2EEE-8F2D-1F8F13D4BBCE}"/>
              </a:ext>
            </a:extLst>
          </p:cNvPr>
          <p:cNvSpPr/>
          <p:nvPr/>
        </p:nvSpPr>
        <p:spPr>
          <a:xfrm rot="2713286">
            <a:off x="3748016" y="4218560"/>
            <a:ext cx="1692229" cy="27622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D2F9C2-5700-0626-2631-1ABBD7718633}"/>
              </a:ext>
            </a:extLst>
          </p:cNvPr>
          <p:cNvSpPr/>
          <p:nvPr/>
        </p:nvSpPr>
        <p:spPr>
          <a:xfrm>
            <a:off x="7280416" y="4662483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D76D66-5B52-DEB2-FDB2-5EBD0F58734D}"/>
              </a:ext>
            </a:extLst>
          </p:cNvPr>
          <p:cNvSpPr txBox="1"/>
          <p:nvPr/>
        </p:nvSpPr>
        <p:spPr>
          <a:xfrm>
            <a:off x="7271687" y="4662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passX</a:t>
            </a:r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836B5E-1462-1F9F-99B1-A6FCC9E51A66}"/>
              </a:ext>
            </a:extLst>
          </p:cNvPr>
          <p:cNvSpPr/>
          <p:nvPr/>
        </p:nvSpPr>
        <p:spPr>
          <a:xfrm>
            <a:off x="5407528" y="4665650"/>
            <a:ext cx="1790700" cy="4193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362A6A-DE70-399E-D4D6-80656F715080}"/>
              </a:ext>
            </a:extLst>
          </p:cNvPr>
          <p:cNvSpPr txBox="1"/>
          <p:nvPr/>
        </p:nvSpPr>
        <p:spPr>
          <a:xfrm>
            <a:off x="5378238" y="4685223"/>
            <a:ext cx="19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known-hashX</a:t>
            </a:r>
            <a:r>
              <a:rPr lang="fr-FR" dirty="0"/>
              <a:t>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E37309-248A-584F-D1B0-973BDD3708FB}"/>
              </a:ext>
            </a:extLst>
          </p:cNvPr>
          <p:cNvSpPr txBox="1"/>
          <p:nvPr/>
        </p:nvSpPr>
        <p:spPr>
          <a:xfrm>
            <a:off x="4134116" y="4708649"/>
            <a:ext cx="119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  <a:p>
            <a:r>
              <a:rPr lang="fr-FR" dirty="0" err="1"/>
              <a:t>find</a:t>
            </a:r>
            <a:r>
              <a:rPr lang="fr-FR" dirty="0"/>
              <a:t> match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2EB6099-EAFF-338F-CF6B-4121AA491136}"/>
              </a:ext>
            </a:extLst>
          </p:cNvPr>
          <p:cNvSpPr/>
          <p:nvPr/>
        </p:nvSpPr>
        <p:spPr>
          <a:xfrm rot="16200000">
            <a:off x="8542694" y="4566428"/>
            <a:ext cx="325350" cy="5629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5A05AB-49C9-BB3A-B769-A55D6779559E}"/>
              </a:ext>
            </a:extLst>
          </p:cNvPr>
          <p:cNvSpPr/>
          <p:nvPr/>
        </p:nvSpPr>
        <p:spPr>
          <a:xfrm>
            <a:off x="9099503" y="4648860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4284E8-E7AC-0A9D-CDA2-8653CDF5C8E8}"/>
              </a:ext>
            </a:extLst>
          </p:cNvPr>
          <p:cNvSpPr txBox="1"/>
          <p:nvPr/>
        </p:nvSpPr>
        <p:spPr>
          <a:xfrm>
            <a:off x="9090774" y="464886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9F100C-3411-2EC8-60F1-739B62DB92BF}"/>
              </a:ext>
            </a:extLst>
          </p:cNvPr>
          <p:cNvSpPr txBox="1"/>
          <p:nvPr/>
        </p:nvSpPr>
        <p:spPr>
          <a:xfrm>
            <a:off x="9794036" y="4644093"/>
            <a:ext cx="145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has </a:t>
            </a:r>
            <a:r>
              <a:rPr lang="fr-FR" dirty="0" err="1"/>
              <a:t>clear-text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F732E2-57BB-CB54-B9A0-73235DB2CA9C}"/>
              </a:ext>
            </a:extLst>
          </p:cNvPr>
          <p:cNvSpPr/>
          <p:nvPr/>
        </p:nvSpPr>
        <p:spPr>
          <a:xfrm>
            <a:off x="11304728" y="4657637"/>
            <a:ext cx="698086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1DE100-CC79-594F-95C7-C6FD1FFD6D9D}"/>
              </a:ext>
            </a:extLst>
          </p:cNvPr>
          <p:cNvSpPr txBox="1"/>
          <p:nvPr/>
        </p:nvSpPr>
        <p:spPr>
          <a:xfrm>
            <a:off x="11295999" y="46576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561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75BA-7C2F-CF4F-6A13-A2B64036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can have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01CB3-DA7A-5EBF-7A79-710394BA4FD2}"/>
              </a:ext>
            </a:extLst>
          </p:cNvPr>
          <p:cNvSpPr/>
          <p:nvPr/>
        </p:nvSpPr>
        <p:spPr>
          <a:xfrm>
            <a:off x="2135751" y="2728993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CA44B-0772-4CD5-5714-B711BE72D1C4}"/>
              </a:ext>
            </a:extLst>
          </p:cNvPr>
          <p:cNvSpPr txBox="1"/>
          <p:nvPr/>
        </p:nvSpPr>
        <p:spPr>
          <a:xfrm>
            <a:off x="2135751" y="274673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4466-A844-4F4F-D74D-0EBBACE49E04}"/>
              </a:ext>
            </a:extLst>
          </p:cNvPr>
          <p:cNvSpPr/>
          <p:nvPr/>
        </p:nvSpPr>
        <p:spPr>
          <a:xfrm>
            <a:off x="958554" y="2725816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ACB4-A948-33B6-757A-E19AD3720E1E}"/>
              </a:ext>
            </a:extLst>
          </p:cNvPr>
          <p:cNvSpPr txBox="1"/>
          <p:nvPr/>
        </p:nvSpPr>
        <p:spPr>
          <a:xfrm>
            <a:off x="949825" y="272581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E1B01-C784-70AB-A419-FB64362A931C}"/>
              </a:ext>
            </a:extLst>
          </p:cNvPr>
          <p:cNvSpPr/>
          <p:nvPr/>
        </p:nvSpPr>
        <p:spPr>
          <a:xfrm>
            <a:off x="2185620" y="3969704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B9C87-F818-E70F-309A-11580F24AF38}"/>
              </a:ext>
            </a:extLst>
          </p:cNvPr>
          <p:cNvSpPr txBox="1"/>
          <p:nvPr/>
        </p:nvSpPr>
        <p:spPr>
          <a:xfrm>
            <a:off x="2185620" y="398744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22D202-31A0-8DD2-7431-56C7730E1C4A}"/>
              </a:ext>
            </a:extLst>
          </p:cNvPr>
          <p:cNvSpPr/>
          <p:nvPr/>
        </p:nvSpPr>
        <p:spPr>
          <a:xfrm>
            <a:off x="1008423" y="3966527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0A9D4-E133-5396-2C97-B07B6C312328}"/>
              </a:ext>
            </a:extLst>
          </p:cNvPr>
          <p:cNvSpPr txBox="1"/>
          <p:nvPr/>
        </p:nvSpPr>
        <p:spPr>
          <a:xfrm>
            <a:off x="999694" y="396652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user456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DE29A9FE-DC9B-565A-E8E8-B30E5AB6D0FC}"/>
              </a:ext>
            </a:extLst>
          </p:cNvPr>
          <p:cNvSpPr/>
          <p:nvPr/>
        </p:nvSpPr>
        <p:spPr>
          <a:xfrm>
            <a:off x="2731294" y="3339822"/>
            <a:ext cx="471487" cy="3143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C3735-CC81-AFBF-78E9-9477C200BE12}"/>
              </a:ext>
            </a:extLst>
          </p:cNvPr>
          <p:cNvSpPr/>
          <p:nvPr/>
        </p:nvSpPr>
        <p:spPr>
          <a:xfrm>
            <a:off x="5492280" y="2690336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AF39A-0A0E-EE24-CC4F-3F474F4A95DE}"/>
              </a:ext>
            </a:extLst>
          </p:cNvPr>
          <p:cNvSpPr txBox="1"/>
          <p:nvPr/>
        </p:nvSpPr>
        <p:spPr>
          <a:xfrm>
            <a:off x="5492279" y="270807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F27D20F-239D-F8B2-AD1F-E1685E7DB263}"/>
              </a:ext>
            </a:extLst>
          </p:cNvPr>
          <p:cNvSpPr/>
          <p:nvPr/>
        </p:nvSpPr>
        <p:spPr>
          <a:xfrm>
            <a:off x="5801716" y="3339821"/>
            <a:ext cx="471487" cy="3143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34239C-B591-6700-0253-D92B1AB11CEF}"/>
              </a:ext>
            </a:extLst>
          </p:cNvPr>
          <p:cNvSpPr/>
          <p:nvPr/>
        </p:nvSpPr>
        <p:spPr>
          <a:xfrm>
            <a:off x="5492280" y="3987444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75616-C80F-AC7D-0911-1432D74EAECB}"/>
              </a:ext>
            </a:extLst>
          </p:cNvPr>
          <p:cNvSpPr txBox="1"/>
          <p:nvPr/>
        </p:nvSpPr>
        <p:spPr>
          <a:xfrm>
            <a:off x="5492279" y="4005184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B2EE418-37DA-B051-6138-E2ACBFB90442}"/>
              </a:ext>
            </a:extLst>
          </p:cNvPr>
          <p:cNvSpPr/>
          <p:nvPr/>
        </p:nvSpPr>
        <p:spPr>
          <a:xfrm rot="16200000">
            <a:off x="4458615" y="324879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53615C8-61D8-9908-0098-D8A1929CC23E}"/>
              </a:ext>
            </a:extLst>
          </p:cNvPr>
          <p:cNvSpPr/>
          <p:nvPr/>
        </p:nvSpPr>
        <p:spPr>
          <a:xfrm rot="18714659">
            <a:off x="8078888" y="2672117"/>
            <a:ext cx="305413" cy="16372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0A51E-238F-B780-6BA5-03334BB8E7FA}"/>
              </a:ext>
            </a:extLst>
          </p:cNvPr>
          <p:cNvSpPr txBox="1"/>
          <p:nvPr/>
        </p:nvSpPr>
        <p:spPr>
          <a:xfrm>
            <a:off x="7767438" y="2321004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User123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discover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HACK user456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FED8C-41FD-A634-84BA-59EC7D539B33}"/>
              </a:ext>
            </a:extLst>
          </p:cNvPr>
          <p:cNvSpPr txBox="1"/>
          <p:nvPr/>
        </p:nvSpPr>
        <p:spPr>
          <a:xfrm>
            <a:off x="7824875" y="4207590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User456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discover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can HACK user123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F658BA-58A3-5E4E-3731-74EE63D3DCE1}"/>
              </a:ext>
            </a:extLst>
          </p:cNvPr>
          <p:cNvSpPr/>
          <p:nvPr/>
        </p:nvSpPr>
        <p:spPr>
          <a:xfrm rot="13487167">
            <a:off x="8105028" y="2660465"/>
            <a:ext cx="305413" cy="16372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AA39BD6-0802-CBFA-F24E-A508E42A73A9}"/>
              </a:ext>
            </a:extLst>
          </p:cNvPr>
          <p:cNvSpPr/>
          <p:nvPr/>
        </p:nvSpPr>
        <p:spPr>
          <a:xfrm rot="8999317">
            <a:off x="7296076" y="2739012"/>
            <a:ext cx="214759" cy="28528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9DD9476-7947-F06A-5396-74673F1F698E}"/>
              </a:ext>
            </a:extLst>
          </p:cNvPr>
          <p:cNvSpPr/>
          <p:nvPr/>
        </p:nvSpPr>
        <p:spPr>
          <a:xfrm rot="8280147">
            <a:off x="7325919" y="3995417"/>
            <a:ext cx="261283" cy="18937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DB07F-5091-EA04-2C17-EE4906278948}"/>
              </a:ext>
            </a:extLst>
          </p:cNvPr>
          <p:cNvSpPr txBox="1"/>
          <p:nvPr/>
        </p:nvSpPr>
        <p:spPr>
          <a:xfrm>
            <a:off x="8160565" y="5132207"/>
            <a:ext cx="4016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Anybody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</a:p>
          <a:p>
            <a:r>
              <a:rPr lang="fr-FR" dirty="0"/>
              <a:t>User456 and User123 have a </a:t>
            </a:r>
            <a:r>
              <a:rPr lang="fr-FR" dirty="0" err="1"/>
              <a:t>supposedly</a:t>
            </a:r>
            <a:r>
              <a:rPr lang="fr-FR" dirty="0"/>
              <a:t> </a:t>
            </a:r>
          </a:p>
          <a:p>
            <a:r>
              <a:rPr lang="fr-FR" dirty="0" err="1"/>
              <a:t>weak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0BAFF-AD4F-187F-9C7D-DF5325CFF98C}"/>
              </a:ext>
            </a:extLst>
          </p:cNvPr>
          <p:cNvSpPr txBox="1"/>
          <p:nvPr/>
        </p:nvSpPr>
        <p:spPr>
          <a:xfrm>
            <a:off x="8106472" y="6169709"/>
            <a:ext cx="4125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lookup</a:t>
            </a:r>
            <a:r>
              <a:rPr lang="fr-FR" dirty="0"/>
              <a:t> in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hashs</a:t>
            </a:r>
            <a:r>
              <a:rPr lang="fr-FR" dirty="0"/>
              <a:t> DB</a:t>
            </a:r>
          </a:p>
          <a:p>
            <a:r>
              <a:rPr lang="fr-FR" dirty="0"/>
              <a:t>( </a:t>
            </a:r>
            <a:r>
              <a:rPr lang="fr-FR" dirty="0" err="1"/>
              <a:t>dictionary</a:t>
            </a:r>
            <a:r>
              <a:rPr lang="fr-FR" dirty="0"/>
              <a:t> of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passwords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8235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ylinder 37">
            <a:extLst>
              <a:ext uri="{FF2B5EF4-FFF2-40B4-BE49-F238E27FC236}">
                <a16:creationId xmlns:a16="http://schemas.microsoft.com/office/drawing/2014/main" id="{8A7F9A29-F2A7-6714-E9CE-02F2417A247E}"/>
              </a:ext>
            </a:extLst>
          </p:cNvPr>
          <p:cNvSpPr/>
          <p:nvPr/>
        </p:nvSpPr>
        <p:spPr>
          <a:xfrm>
            <a:off x="6781800" y="5516403"/>
            <a:ext cx="3520069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3B7F0-FD6C-D709-DD5B-6F85AC8B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726"/>
            <a:ext cx="10515600" cy="740379"/>
          </a:xfrm>
        </p:spPr>
        <p:txBody>
          <a:bodyPr/>
          <a:lstStyle/>
          <a:p>
            <a:pPr algn="ctr"/>
            <a:r>
              <a:rPr lang="fr-FR" dirty="0" err="1"/>
              <a:t>Salted</a:t>
            </a:r>
            <a:r>
              <a:rPr lang="fr-FR" dirty="0"/>
              <a:t> Hash </a:t>
            </a:r>
            <a:r>
              <a:rPr lang="fr-FR" dirty="0" err="1"/>
              <a:t>Passwords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5F6B1-F894-1A82-6246-816147CC4A26}"/>
              </a:ext>
            </a:extLst>
          </p:cNvPr>
          <p:cNvSpPr/>
          <p:nvPr/>
        </p:nvSpPr>
        <p:spPr>
          <a:xfrm>
            <a:off x="1378514" y="2800430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E2DC4-161B-AEE9-4712-95B7AD7743AA}"/>
              </a:ext>
            </a:extLst>
          </p:cNvPr>
          <p:cNvSpPr txBox="1"/>
          <p:nvPr/>
        </p:nvSpPr>
        <p:spPr>
          <a:xfrm>
            <a:off x="1378514" y="281817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8BD14F35-BC8A-5DC3-D830-F3B765A4CE3E}"/>
              </a:ext>
            </a:extLst>
          </p:cNvPr>
          <p:cNvSpPr/>
          <p:nvPr/>
        </p:nvSpPr>
        <p:spPr>
          <a:xfrm>
            <a:off x="8046342" y="2714386"/>
            <a:ext cx="571500" cy="571500"/>
          </a:xfrm>
          <a:prstGeom prst="plus">
            <a:avLst>
              <a:gd name="adj" fmla="val 416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6DDDC6-8D38-067B-F513-45C1FF387FC4}"/>
              </a:ext>
            </a:extLst>
          </p:cNvPr>
          <p:cNvSpPr/>
          <p:nvPr/>
        </p:nvSpPr>
        <p:spPr>
          <a:xfrm>
            <a:off x="3297802" y="2877939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D259C-F0AF-E352-FECA-2F001900BFFE}"/>
              </a:ext>
            </a:extLst>
          </p:cNvPr>
          <p:cNvSpPr/>
          <p:nvPr/>
        </p:nvSpPr>
        <p:spPr>
          <a:xfrm>
            <a:off x="6280576" y="2797730"/>
            <a:ext cx="159067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24D35-385F-85A4-3BDE-73E7146F29ED}"/>
              </a:ext>
            </a:extLst>
          </p:cNvPr>
          <p:cNvSpPr txBox="1"/>
          <p:nvPr/>
        </p:nvSpPr>
        <p:spPr>
          <a:xfrm>
            <a:off x="6280576" y="281547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8634B-12C1-D3B8-7F8D-F90E44A86BDE}"/>
              </a:ext>
            </a:extLst>
          </p:cNvPr>
          <p:cNvSpPr/>
          <p:nvPr/>
        </p:nvSpPr>
        <p:spPr>
          <a:xfrm>
            <a:off x="8810861" y="2797253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7FE1-7FF6-66D5-5E7D-2D803491012F}"/>
              </a:ext>
            </a:extLst>
          </p:cNvPr>
          <p:cNvSpPr txBox="1"/>
          <p:nvPr/>
        </p:nvSpPr>
        <p:spPr>
          <a:xfrm>
            <a:off x="8781793" y="278951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38FCE4-919A-8307-0EE3-17BD21580C13}"/>
              </a:ext>
            </a:extLst>
          </p:cNvPr>
          <p:cNvSpPr/>
          <p:nvPr/>
        </p:nvSpPr>
        <p:spPr>
          <a:xfrm rot="3209603">
            <a:off x="8370819" y="2222241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F5C7B-588E-15EB-8027-959D2617A177}"/>
              </a:ext>
            </a:extLst>
          </p:cNvPr>
          <p:cNvSpPr/>
          <p:nvPr/>
        </p:nvSpPr>
        <p:spPr>
          <a:xfrm>
            <a:off x="5399555" y="4222907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48A75-21C7-364A-8440-A554CE902913}"/>
              </a:ext>
            </a:extLst>
          </p:cNvPr>
          <p:cNvSpPr/>
          <p:nvPr/>
        </p:nvSpPr>
        <p:spPr>
          <a:xfrm>
            <a:off x="7589645" y="1530310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E9C89-C9A8-F0F2-9290-3C5BFB080C22}"/>
              </a:ext>
            </a:extLst>
          </p:cNvPr>
          <p:cNvSpPr txBox="1"/>
          <p:nvPr/>
        </p:nvSpPr>
        <p:spPr>
          <a:xfrm>
            <a:off x="7560577" y="152257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E986E-6A81-CA8B-D395-D43DFCFE8A32}"/>
              </a:ext>
            </a:extLst>
          </p:cNvPr>
          <p:cNvSpPr txBox="1"/>
          <p:nvPr/>
        </p:nvSpPr>
        <p:spPr>
          <a:xfrm>
            <a:off x="5399554" y="42406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1C8B73C8-D188-3243-4858-DDCF49145D2B}"/>
              </a:ext>
            </a:extLst>
          </p:cNvPr>
          <p:cNvSpPr/>
          <p:nvPr/>
        </p:nvSpPr>
        <p:spPr>
          <a:xfrm>
            <a:off x="6933923" y="1289709"/>
            <a:ext cx="381000" cy="520304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1C3A1-EA39-64E6-CDE5-AC666A879EE1}"/>
              </a:ext>
            </a:extLst>
          </p:cNvPr>
          <p:cNvSpPr txBox="1"/>
          <p:nvPr/>
        </p:nvSpPr>
        <p:spPr>
          <a:xfrm>
            <a:off x="5627867" y="1099304"/>
            <a:ext cx="1369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1/ </a:t>
            </a:r>
            <a:r>
              <a:rPr lang="fr-FR" dirty="0" err="1"/>
              <a:t>Generate</a:t>
            </a:r>
            <a:r>
              <a:rPr lang="fr-FR" dirty="0"/>
              <a:t> </a:t>
            </a:r>
          </a:p>
          <a:p>
            <a:r>
              <a:rPr lang="fr-FR" b="1" dirty="0" err="1"/>
              <a:t>Random</a:t>
            </a:r>
            <a:endParaRPr lang="fr-FR" b="1" dirty="0"/>
          </a:p>
          <a:p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2741A-C1B7-2688-71B1-DA87C8D4ECD9}"/>
              </a:ext>
            </a:extLst>
          </p:cNvPr>
          <p:cNvSpPr txBox="1"/>
          <p:nvPr/>
        </p:nvSpPr>
        <p:spPr>
          <a:xfrm>
            <a:off x="8884541" y="1985629"/>
            <a:ext cx="228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concatenate</a:t>
            </a:r>
            <a:r>
              <a:rPr lang="fr-FR" dirty="0"/>
              <a:t> as SUFFIX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CE214-3E9B-081E-8075-F5C2A8B38C00}"/>
              </a:ext>
            </a:extLst>
          </p:cNvPr>
          <p:cNvSpPr txBox="1"/>
          <p:nvPr/>
        </p:nvSpPr>
        <p:spPr>
          <a:xfrm>
            <a:off x="4233221" y="2639555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hashFunction</a:t>
            </a:r>
            <a:r>
              <a:rPr lang="fr-FR" sz="3600" b="1" dirty="0"/>
              <a:t>(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AE9E08-8D1F-DE33-CC4D-EEB3FB905194}"/>
              </a:ext>
            </a:extLst>
          </p:cNvPr>
          <p:cNvSpPr txBox="1"/>
          <p:nvPr/>
        </p:nvSpPr>
        <p:spPr>
          <a:xfrm>
            <a:off x="9868737" y="261695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)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6FDFAA-1CA6-00A5-B767-5411F2D93A77}"/>
              </a:ext>
            </a:extLst>
          </p:cNvPr>
          <p:cNvSpPr/>
          <p:nvPr/>
        </p:nvSpPr>
        <p:spPr>
          <a:xfrm rot="3209603">
            <a:off x="5207078" y="3611047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45177-4E91-B5FD-852C-D88D42201304}"/>
              </a:ext>
            </a:extLst>
          </p:cNvPr>
          <p:cNvSpPr txBox="1"/>
          <p:nvPr/>
        </p:nvSpPr>
        <p:spPr>
          <a:xfrm>
            <a:off x="5838025" y="3543062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2/ </a:t>
            </a:r>
            <a:r>
              <a:rPr lang="fr-FR" dirty="0" err="1"/>
              <a:t>compute</a:t>
            </a:r>
            <a:r>
              <a:rPr lang="fr-FR" dirty="0"/>
              <a:t> One-</a:t>
            </a:r>
            <a:r>
              <a:rPr lang="fr-FR" dirty="0" err="1"/>
              <a:t>Way</a:t>
            </a:r>
            <a:r>
              <a:rPr lang="fr-FR" dirty="0"/>
              <a:t> hash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15908-B681-BB21-5D3E-F174C1B36342}"/>
              </a:ext>
            </a:extLst>
          </p:cNvPr>
          <p:cNvSpPr txBox="1"/>
          <p:nvPr/>
        </p:nvSpPr>
        <p:spPr>
          <a:xfrm>
            <a:off x="4729835" y="4102147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 =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16723A0-48DB-0809-6294-9FC835A393F2}"/>
              </a:ext>
            </a:extLst>
          </p:cNvPr>
          <p:cNvSpPr/>
          <p:nvPr/>
        </p:nvSpPr>
        <p:spPr>
          <a:xfrm rot="3209603">
            <a:off x="6422090" y="4972766"/>
            <a:ext cx="795337" cy="233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D0F7D1-3BFF-F397-E29B-BCA571BED52E}"/>
              </a:ext>
            </a:extLst>
          </p:cNvPr>
          <p:cNvSpPr/>
          <p:nvPr/>
        </p:nvSpPr>
        <p:spPr>
          <a:xfrm>
            <a:off x="8125943" y="5864428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4026BB-AEF3-4EA8-FE8F-6B0E0F6AA04E}"/>
              </a:ext>
            </a:extLst>
          </p:cNvPr>
          <p:cNvSpPr txBox="1"/>
          <p:nvPr/>
        </p:nvSpPr>
        <p:spPr>
          <a:xfrm>
            <a:off x="8125942" y="588216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787AD-403D-84F9-0E1F-980866CAB100}"/>
              </a:ext>
            </a:extLst>
          </p:cNvPr>
          <p:cNvSpPr/>
          <p:nvPr/>
        </p:nvSpPr>
        <p:spPr>
          <a:xfrm>
            <a:off x="9301995" y="5872167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4BBD7B-26D0-E746-F688-FAFE74AB6250}"/>
              </a:ext>
            </a:extLst>
          </p:cNvPr>
          <p:cNvSpPr txBox="1"/>
          <p:nvPr/>
        </p:nvSpPr>
        <p:spPr>
          <a:xfrm>
            <a:off x="9272927" y="586442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2864A-2F58-E62C-06B7-9336F1B474C1}"/>
              </a:ext>
            </a:extLst>
          </p:cNvPr>
          <p:cNvSpPr/>
          <p:nvPr/>
        </p:nvSpPr>
        <p:spPr>
          <a:xfrm>
            <a:off x="6946626" y="5878595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650B1-3583-78C6-04C4-AC4215473AE1}"/>
              </a:ext>
            </a:extLst>
          </p:cNvPr>
          <p:cNvSpPr txBox="1"/>
          <p:nvPr/>
        </p:nvSpPr>
        <p:spPr>
          <a:xfrm>
            <a:off x="6946626" y="586085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98B73-74B4-69B4-26D2-983C93B02957}"/>
              </a:ext>
            </a:extLst>
          </p:cNvPr>
          <p:cNvSpPr/>
          <p:nvPr/>
        </p:nvSpPr>
        <p:spPr>
          <a:xfrm>
            <a:off x="201317" y="2797253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56AC14-F119-4745-B69D-94E7BF73583B}"/>
              </a:ext>
            </a:extLst>
          </p:cNvPr>
          <p:cNvSpPr txBox="1"/>
          <p:nvPr/>
        </p:nvSpPr>
        <p:spPr>
          <a:xfrm>
            <a:off x="192588" y="279725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60706-FD19-04FA-9A63-E57DA3062717}"/>
              </a:ext>
            </a:extLst>
          </p:cNvPr>
          <p:cNvSpPr txBox="1"/>
          <p:nvPr/>
        </p:nvSpPr>
        <p:spPr>
          <a:xfrm>
            <a:off x="7327877" y="4857652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3/ </a:t>
            </a:r>
            <a:r>
              <a:rPr lang="fr-FR" dirty="0"/>
              <a:t>Store in </a:t>
            </a:r>
            <a:r>
              <a:rPr lang="fr-FR" dirty="0" err="1"/>
              <a:t>Database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696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AEA4-BD59-98C0-0056-01270842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378CD6DE-E3FF-C8D5-6A9A-C3BAF4105268}"/>
              </a:ext>
            </a:extLst>
          </p:cNvPr>
          <p:cNvSpPr/>
          <p:nvPr/>
        </p:nvSpPr>
        <p:spPr>
          <a:xfrm>
            <a:off x="7000875" y="2193650"/>
            <a:ext cx="3520069" cy="100505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01288-4A7D-2709-FA84-CFB76B9A2404}"/>
              </a:ext>
            </a:extLst>
          </p:cNvPr>
          <p:cNvSpPr/>
          <p:nvPr/>
        </p:nvSpPr>
        <p:spPr>
          <a:xfrm>
            <a:off x="8345018" y="2541675"/>
            <a:ext cx="1090362" cy="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37D57-197B-0D76-433B-9BFC25EB7327}"/>
              </a:ext>
            </a:extLst>
          </p:cNvPr>
          <p:cNvSpPr txBox="1"/>
          <p:nvPr/>
        </p:nvSpPr>
        <p:spPr>
          <a:xfrm>
            <a:off x="8345017" y="255941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**hash**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97394-C669-3D91-5DCD-1094797605FF}"/>
              </a:ext>
            </a:extLst>
          </p:cNvPr>
          <p:cNvSpPr/>
          <p:nvPr/>
        </p:nvSpPr>
        <p:spPr>
          <a:xfrm>
            <a:off x="9521070" y="2549414"/>
            <a:ext cx="916643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41CCB-37D4-D89B-9A92-C2E8A55501BC}"/>
              </a:ext>
            </a:extLst>
          </p:cNvPr>
          <p:cNvSpPr txBox="1"/>
          <p:nvPr/>
        </p:nvSpPr>
        <p:spPr>
          <a:xfrm>
            <a:off x="9492002" y="254167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</a:t>
            </a:r>
            <a:r>
              <a:rPr lang="fr-FR" dirty="0" err="1"/>
              <a:t>salt</a:t>
            </a:r>
            <a:r>
              <a:rPr lang="fr-FR" dirty="0"/>
              <a:t>**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77592-D52B-16C5-C4CC-13F56DD9775D}"/>
              </a:ext>
            </a:extLst>
          </p:cNvPr>
          <p:cNvSpPr/>
          <p:nvPr/>
        </p:nvSpPr>
        <p:spPr>
          <a:xfrm>
            <a:off x="7165701" y="2555842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22902-3B56-2B99-AD39-CC7348B45227}"/>
              </a:ext>
            </a:extLst>
          </p:cNvPr>
          <p:cNvSpPr txBox="1"/>
          <p:nvPr/>
        </p:nvSpPr>
        <p:spPr>
          <a:xfrm>
            <a:off x="7165701" y="253810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0662A-5083-E475-C9D1-90F69998EA2A}"/>
              </a:ext>
            </a:extLst>
          </p:cNvPr>
          <p:cNvSpPr/>
          <p:nvPr/>
        </p:nvSpPr>
        <p:spPr>
          <a:xfrm>
            <a:off x="1317311" y="1827495"/>
            <a:ext cx="2148345" cy="4048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D7F40-6B44-C662-EA71-23EF237B860B}"/>
              </a:ext>
            </a:extLst>
          </p:cNvPr>
          <p:cNvSpPr txBox="1"/>
          <p:nvPr/>
        </p:nvSpPr>
        <p:spPr>
          <a:xfrm>
            <a:off x="1317311" y="184523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**check-</a:t>
            </a:r>
            <a:r>
              <a:rPr lang="fr-FR" dirty="0" err="1"/>
              <a:t>password</a:t>
            </a:r>
            <a:r>
              <a:rPr lang="fr-FR" dirty="0"/>
              <a:t>**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489E9-5CD6-8A5F-83EC-2684E4109CD9}"/>
              </a:ext>
            </a:extLst>
          </p:cNvPr>
          <p:cNvSpPr/>
          <p:nvPr/>
        </p:nvSpPr>
        <p:spPr>
          <a:xfrm>
            <a:off x="140114" y="1824318"/>
            <a:ext cx="1090362" cy="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7D13-2E97-1537-2657-9655DA10DDD3}"/>
              </a:ext>
            </a:extLst>
          </p:cNvPr>
          <p:cNvSpPr txBox="1"/>
          <p:nvPr/>
        </p:nvSpPr>
        <p:spPr>
          <a:xfrm>
            <a:off x="131385" y="182431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username</a:t>
            </a:r>
            <a:endParaRPr lang="fr-FR" dirty="0"/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CC043F2E-F009-AB8E-DFEE-A657D046BB3A}"/>
              </a:ext>
            </a:extLst>
          </p:cNvPr>
          <p:cNvSpPr/>
          <p:nvPr/>
        </p:nvSpPr>
        <p:spPr>
          <a:xfrm>
            <a:off x="5036070" y="2780129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98328-0454-3890-4221-BD88D0296FBF}"/>
              </a:ext>
            </a:extLst>
          </p:cNvPr>
          <p:cNvSpPr txBox="1"/>
          <p:nvPr/>
        </p:nvSpPr>
        <p:spPr>
          <a:xfrm>
            <a:off x="4319867" y="2193650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96ED4-E1D5-55B1-9006-945246C71693}"/>
              </a:ext>
            </a:extLst>
          </p:cNvPr>
          <p:cNvSpPr txBox="1"/>
          <p:nvPr/>
        </p:nvSpPr>
        <p:spPr>
          <a:xfrm>
            <a:off x="4415117" y="3812900"/>
            <a:ext cx="7713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2/ </a:t>
            </a:r>
            <a:r>
              <a:rPr lang="fr-FR" sz="2000" b="1" dirty="0" err="1"/>
              <a:t>compute</a:t>
            </a:r>
            <a:r>
              <a:rPr lang="fr-FR" sz="2000" b="1" dirty="0"/>
              <a:t> </a:t>
            </a:r>
            <a:r>
              <a:rPr lang="fr-FR" sz="2000" dirty="0"/>
              <a:t>    </a:t>
            </a:r>
            <a:r>
              <a:rPr lang="fr-FR" sz="2000" dirty="0" err="1"/>
              <a:t>hashFunction</a:t>
            </a:r>
            <a:r>
              <a:rPr lang="fr-FR" sz="2000" dirty="0"/>
              <a:t>(**check-</a:t>
            </a:r>
            <a:r>
              <a:rPr lang="fr-FR" sz="2000" dirty="0" err="1"/>
              <a:t>password</a:t>
            </a:r>
            <a:r>
              <a:rPr lang="fr-FR" sz="2000" dirty="0"/>
              <a:t>**  +  </a:t>
            </a:r>
            <a:r>
              <a:rPr lang="fr-FR" sz="2000" dirty="0" err="1"/>
              <a:t>salt</a:t>
            </a:r>
            <a:r>
              <a:rPr lang="fr-FR" sz="2000" dirty="0"/>
              <a:t>)   =  </a:t>
            </a:r>
            <a:r>
              <a:rPr lang="fr-FR" sz="2000" dirty="0" err="1"/>
              <a:t>checkHash</a:t>
            </a:r>
            <a:endParaRPr lang="fr-F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64BFC-7727-A714-6EE4-9946D3B28CF6}"/>
              </a:ext>
            </a:extLst>
          </p:cNvPr>
          <p:cNvSpPr txBox="1"/>
          <p:nvPr/>
        </p:nvSpPr>
        <p:spPr>
          <a:xfrm>
            <a:off x="4415116" y="467157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791DACD-9303-4B06-BBE8-68FF166994C2}"/>
              </a:ext>
            </a:extLst>
          </p:cNvPr>
          <p:cNvSpPr/>
          <p:nvPr/>
        </p:nvSpPr>
        <p:spPr>
          <a:xfrm>
            <a:off x="5172076" y="4287722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548225C-D726-3A76-AC35-21FEBCEEE2B1}"/>
              </a:ext>
            </a:extLst>
          </p:cNvPr>
          <p:cNvSpPr/>
          <p:nvPr/>
        </p:nvSpPr>
        <p:spPr>
          <a:xfrm>
            <a:off x="5157788" y="5224084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E0159DC-AAE9-7392-0CAC-3E7AA97DBA4B}"/>
              </a:ext>
            </a:extLst>
          </p:cNvPr>
          <p:cNvSpPr/>
          <p:nvPr/>
        </p:nvSpPr>
        <p:spPr>
          <a:xfrm rot="18567035">
            <a:off x="3787103" y="1976483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03E6B3-0C88-A045-FAE3-281AA4175E31}"/>
              </a:ext>
            </a:extLst>
          </p:cNvPr>
          <p:cNvSpPr/>
          <p:nvPr/>
        </p:nvSpPr>
        <p:spPr>
          <a:xfrm rot="3118604">
            <a:off x="3874070" y="6007168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638DA-8FE9-DC46-7A11-373EB5F64071}"/>
              </a:ext>
            </a:extLst>
          </p:cNvPr>
          <p:cNvSpPr txBox="1"/>
          <p:nvPr/>
        </p:nvSpPr>
        <p:spPr>
          <a:xfrm>
            <a:off x="4413184" y="5628622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04239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029E-39DB-5B2F-F1E5-B0858058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sha256sum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4E651-3451-5E31-CBE0-0A1F3C76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36" y="2987001"/>
            <a:ext cx="897332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0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C676-E6B8-B426-889A-B2251D0C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Hash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3CF95-80F7-2D37-3028-E59D1914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9" y="2157276"/>
            <a:ext cx="11221422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0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9062-A147-B175-2555-0987F2B2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1"/>
            <a:ext cx="10515600" cy="940751"/>
          </a:xfrm>
        </p:spPr>
        <p:txBody>
          <a:bodyPr/>
          <a:lstStyle/>
          <a:p>
            <a:pPr algn="ctr"/>
            <a:r>
              <a:rPr lang="fr-FR" dirty="0"/>
              <a:t>Can </a:t>
            </a:r>
            <a:r>
              <a:rPr lang="fr-FR" dirty="0" err="1"/>
              <a:t>you</a:t>
            </a:r>
            <a:r>
              <a:rPr lang="fr-FR" dirty="0"/>
              <a:t> Spot the Security </a:t>
            </a:r>
            <a:r>
              <a:rPr lang="fr-FR" dirty="0" err="1"/>
              <a:t>Problems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9257-D6D5-AE3C-59AA-9B01356940FD}"/>
              </a:ext>
            </a:extLst>
          </p:cNvPr>
          <p:cNvSpPr txBox="1"/>
          <p:nvPr/>
        </p:nvSpPr>
        <p:spPr>
          <a:xfrm>
            <a:off x="6213206" y="3995678"/>
            <a:ext cx="44401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boolean</a:t>
            </a:r>
            <a:r>
              <a:rPr lang="fr-FR" sz="2000" dirty="0"/>
              <a:t> </a:t>
            </a:r>
            <a:r>
              <a:rPr lang="fr-FR" sz="2000" dirty="0" err="1"/>
              <a:t>equals</a:t>
            </a:r>
            <a:r>
              <a:rPr lang="fr-FR" sz="2000" dirty="0"/>
              <a:t>(byte[] </a:t>
            </a:r>
            <a:r>
              <a:rPr lang="fr-FR" sz="2000" dirty="0" err="1"/>
              <a:t>left</a:t>
            </a:r>
            <a:r>
              <a:rPr lang="fr-FR" sz="2000" dirty="0"/>
              <a:t>,  byte[] right) {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len</a:t>
            </a:r>
            <a:r>
              <a:rPr lang="fr-FR" sz="2000" dirty="0"/>
              <a:t> = min(</a:t>
            </a:r>
            <a:r>
              <a:rPr lang="fr-FR" sz="2000" dirty="0" err="1"/>
              <a:t>left.length</a:t>
            </a:r>
            <a:r>
              <a:rPr lang="fr-FR" sz="2000" dirty="0"/>
              <a:t>, </a:t>
            </a:r>
            <a:r>
              <a:rPr lang="fr-FR" sz="2000" dirty="0" err="1"/>
              <a:t>right.length</a:t>
            </a:r>
            <a:r>
              <a:rPr lang="fr-FR" sz="2000" dirty="0"/>
              <a:t>);</a:t>
            </a:r>
          </a:p>
          <a:p>
            <a:r>
              <a:rPr lang="fr-FR" sz="2000" dirty="0"/>
              <a:t>   for(</a:t>
            </a:r>
            <a:r>
              <a:rPr lang="fr-FR" sz="2000" dirty="0" err="1"/>
              <a:t>int</a:t>
            </a:r>
            <a:r>
              <a:rPr lang="fr-FR" sz="2000" dirty="0"/>
              <a:t> i = 0; i &lt; </a:t>
            </a:r>
            <a:r>
              <a:rPr lang="fr-FR" sz="2000" dirty="0" err="1"/>
              <a:t>len</a:t>
            </a:r>
            <a:r>
              <a:rPr lang="fr-FR" sz="2000" dirty="0"/>
              <a:t>; i++) {</a:t>
            </a:r>
          </a:p>
          <a:p>
            <a:r>
              <a:rPr lang="fr-FR" sz="2000" dirty="0"/>
              <a:t>       if (</a:t>
            </a:r>
            <a:r>
              <a:rPr lang="fr-FR" sz="2000" dirty="0" err="1"/>
              <a:t>left</a:t>
            </a:r>
            <a:r>
              <a:rPr lang="fr-FR" sz="2000" dirty="0"/>
              <a:t>[i]  !=  right[i]) </a:t>
            </a:r>
          </a:p>
          <a:p>
            <a:r>
              <a:rPr lang="fr-FR" sz="2000" dirty="0"/>
              <a:t>           return false;</a:t>
            </a:r>
          </a:p>
          <a:p>
            <a:r>
              <a:rPr lang="fr-FR" sz="2000" dirty="0"/>
              <a:t>   }</a:t>
            </a:r>
          </a:p>
          <a:p>
            <a:r>
              <a:rPr lang="fr-FR" sz="2000" dirty="0"/>
              <a:t>   return </a:t>
            </a:r>
            <a:r>
              <a:rPr lang="fr-FR" sz="2000" dirty="0" err="1"/>
              <a:t>true</a:t>
            </a:r>
            <a:r>
              <a:rPr lang="fr-FR" sz="2000" dirty="0"/>
              <a:t>;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7DE09-F14D-AEB2-7FA4-1E8731B7DF0A}"/>
              </a:ext>
            </a:extLst>
          </p:cNvPr>
          <p:cNvSpPr txBox="1"/>
          <p:nvPr/>
        </p:nvSpPr>
        <p:spPr>
          <a:xfrm>
            <a:off x="4457978" y="1759083"/>
            <a:ext cx="1917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    if (</a:t>
            </a:r>
            <a:r>
              <a:rPr lang="fr-FR" sz="2000" dirty="0" err="1"/>
              <a:t>notFound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return false;</a:t>
            </a:r>
          </a:p>
          <a:p>
            <a:r>
              <a:rPr lang="fr-FR" sz="2000" dirty="0"/>
              <a:t>    }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73F21F3-69C5-BCDA-7390-184503E341F3}"/>
              </a:ext>
            </a:extLst>
          </p:cNvPr>
          <p:cNvSpPr/>
          <p:nvPr/>
        </p:nvSpPr>
        <p:spPr>
          <a:xfrm>
            <a:off x="6810582" y="1414531"/>
            <a:ext cx="762530" cy="49689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1F63-9376-9497-42A1-B886B227BE6E}"/>
              </a:ext>
            </a:extLst>
          </p:cNvPr>
          <p:cNvSpPr txBox="1"/>
          <p:nvPr/>
        </p:nvSpPr>
        <p:spPr>
          <a:xfrm>
            <a:off x="4396067" y="1262867"/>
            <a:ext cx="2300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1/ </a:t>
            </a:r>
            <a:r>
              <a:rPr lang="fr-FR" sz="2000" b="1" dirty="0" err="1"/>
              <a:t>find</a:t>
            </a:r>
            <a:r>
              <a:rPr lang="fr-FR" sz="2000" b="1" dirty="0"/>
              <a:t> </a:t>
            </a:r>
            <a:r>
              <a:rPr lang="fr-FR" sz="2000" dirty="0"/>
              <a:t>by </a:t>
            </a:r>
            <a:r>
              <a:rPr lang="fr-FR" sz="2000" dirty="0" err="1"/>
              <a:t>username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7785A-75C5-79A4-B209-181B58535AB5}"/>
              </a:ext>
            </a:extLst>
          </p:cNvPr>
          <p:cNvSpPr txBox="1"/>
          <p:nvPr/>
        </p:nvSpPr>
        <p:spPr>
          <a:xfrm>
            <a:off x="4391304" y="3548724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3/ </a:t>
            </a:r>
            <a:r>
              <a:rPr lang="fr-FR" sz="2000" b="1" dirty="0"/>
              <a:t>check </a:t>
            </a:r>
            <a:r>
              <a:rPr lang="fr-FR" sz="2000" b="1" dirty="0" err="1"/>
              <a:t>equality</a:t>
            </a:r>
            <a:r>
              <a:rPr lang="fr-FR" sz="2000" b="1" dirty="0"/>
              <a:t>       </a:t>
            </a:r>
            <a:r>
              <a:rPr lang="fr-FR" sz="2000" dirty="0"/>
              <a:t>if (**hash** == </a:t>
            </a:r>
            <a:r>
              <a:rPr lang="fr-FR" sz="2000" dirty="0" err="1"/>
              <a:t>checkHash</a:t>
            </a:r>
            <a:r>
              <a:rPr lang="fr-FR" sz="2000" dirty="0"/>
              <a:t>) ...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BD1B889-50FA-D748-B0AA-1F4BEA146BE5}"/>
              </a:ext>
            </a:extLst>
          </p:cNvPr>
          <p:cNvSpPr/>
          <p:nvPr/>
        </p:nvSpPr>
        <p:spPr>
          <a:xfrm>
            <a:off x="7752231" y="1324944"/>
            <a:ext cx="604838" cy="586479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3BC1D7B-52BA-601B-FA23-A12228978472}"/>
              </a:ext>
            </a:extLst>
          </p:cNvPr>
          <p:cNvSpPr/>
          <p:nvPr/>
        </p:nvSpPr>
        <p:spPr>
          <a:xfrm rot="4102619">
            <a:off x="4166655" y="1994439"/>
            <a:ext cx="279588" cy="952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9F176D0-0DC7-9CC9-643F-7B8ED40851A2}"/>
              </a:ext>
            </a:extLst>
          </p:cNvPr>
          <p:cNvSpPr/>
          <p:nvPr/>
        </p:nvSpPr>
        <p:spPr>
          <a:xfrm>
            <a:off x="5179829" y="2774746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F144F24-3475-1652-A40E-7672A8C085FA}"/>
              </a:ext>
            </a:extLst>
          </p:cNvPr>
          <p:cNvSpPr/>
          <p:nvPr/>
        </p:nvSpPr>
        <p:spPr>
          <a:xfrm rot="4102619">
            <a:off x="6073412" y="5229763"/>
            <a:ext cx="279588" cy="6534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E32A1B1-A74F-B4A7-8CCD-A2952CC7EEE4}"/>
              </a:ext>
            </a:extLst>
          </p:cNvPr>
          <p:cNvSpPr/>
          <p:nvPr/>
        </p:nvSpPr>
        <p:spPr>
          <a:xfrm rot="5400000">
            <a:off x="6002711" y="5828557"/>
            <a:ext cx="279588" cy="4740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1F75980-996D-E5E2-FED7-BE015149CEBB}"/>
              </a:ext>
            </a:extLst>
          </p:cNvPr>
          <p:cNvSpPr/>
          <p:nvPr/>
        </p:nvSpPr>
        <p:spPr>
          <a:xfrm rot="4102619">
            <a:off x="4318184" y="6074080"/>
            <a:ext cx="279588" cy="952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118E-6D98-BB6A-3FCB-E6A5C4B8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01"/>
            <a:ext cx="10515600" cy="766762"/>
          </a:xfrm>
        </p:spPr>
        <p:txBody>
          <a:bodyPr/>
          <a:lstStyle/>
          <a:p>
            <a:pPr algn="ctr"/>
            <a:r>
              <a:rPr lang="fr-FR" dirty="0"/>
              <a:t>Notice "Force </a:t>
            </a:r>
            <a:r>
              <a:rPr lang="fr-FR" dirty="0" err="1"/>
              <a:t>Slowness</a:t>
            </a:r>
            <a:r>
              <a:rPr lang="fr-FR" dirty="0"/>
              <a:t>"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3B9CB00-0212-82B1-2ABF-A9FF20E58F61}"/>
              </a:ext>
            </a:extLst>
          </p:cNvPr>
          <p:cNvSpPr/>
          <p:nvPr/>
        </p:nvSpPr>
        <p:spPr>
          <a:xfrm rot="3118604">
            <a:off x="4116956" y="2373380"/>
            <a:ext cx="305413" cy="505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85E2A-81EC-9D54-37A8-B6B5EA44AC6D}"/>
              </a:ext>
            </a:extLst>
          </p:cNvPr>
          <p:cNvSpPr txBox="1"/>
          <p:nvPr/>
        </p:nvSpPr>
        <p:spPr>
          <a:xfrm>
            <a:off x="4656070" y="1994834"/>
            <a:ext cx="3260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4/ force </a:t>
            </a:r>
            <a:r>
              <a:rPr lang="fr-FR" sz="2000" dirty="0" err="1"/>
              <a:t>slowness</a:t>
            </a:r>
            <a:r>
              <a:rPr lang="fr-FR" sz="2000" dirty="0"/>
              <a:t>: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b="1" dirty="0" err="1"/>
              <a:t>wait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BE57D-C8BA-A202-E8B8-1F80A9B9F315}"/>
              </a:ext>
            </a:extLst>
          </p:cNvPr>
          <p:cNvSpPr txBox="1"/>
          <p:nvPr/>
        </p:nvSpPr>
        <p:spPr>
          <a:xfrm>
            <a:off x="2671763" y="3100685"/>
            <a:ext cx="84629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2 </a:t>
            </a:r>
            <a:r>
              <a:rPr lang="fr-FR" sz="2000" b="1" dirty="0" err="1"/>
              <a:t>Reasons</a:t>
            </a:r>
            <a:r>
              <a:rPr lang="fr-FR" sz="2000" b="1" dirty="0"/>
              <a:t> </a:t>
            </a:r>
          </a:p>
          <a:p>
            <a:endParaRPr lang="fr-FR" sz="2000" dirty="0"/>
          </a:p>
          <a:p>
            <a:r>
              <a:rPr lang="fr-FR" sz="2000" dirty="0"/>
              <a:t>1/ block brute force trials</a:t>
            </a:r>
          </a:p>
          <a:p>
            <a:r>
              <a:rPr lang="fr-FR" sz="2000" dirty="0"/>
              <a:t>     if (</a:t>
            </a:r>
            <a:r>
              <a:rPr lang="fr-FR" sz="2000" dirty="0" err="1"/>
              <a:t>unsucessfull</a:t>
            </a:r>
            <a:r>
              <a:rPr lang="fr-FR" sz="2000" dirty="0"/>
              <a:t> check) { </a:t>
            </a:r>
            <a:r>
              <a:rPr lang="fr-FR" sz="2000" dirty="0" err="1"/>
              <a:t>sleep</a:t>
            </a:r>
            <a:r>
              <a:rPr lang="fr-FR" sz="2000" dirty="0"/>
              <a:t> (5 seconds) }</a:t>
            </a:r>
          </a:p>
          <a:p>
            <a:r>
              <a:rPr lang="fr-FR" sz="2000" dirty="0"/>
              <a:t>     if (3rd </a:t>
            </a:r>
            <a:r>
              <a:rPr lang="fr-FR" sz="2000" dirty="0" err="1"/>
              <a:t>consecutive</a:t>
            </a:r>
            <a:r>
              <a:rPr lang="fr-FR" sz="2000" dirty="0"/>
              <a:t> </a:t>
            </a:r>
            <a:r>
              <a:rPr lang="fr-FR" sz="2000" dirty="0" err="1"/>
              <a:t>attempts</a:t>
            </a:r>
            <a:r>
              <a:rPr lang="fr-FR" sz="2000" dirty="0"/>
              <a:t>)  { </a:t>
            </a:r>
            <a:r>
              <a:rPr lang="fr-FR" sz="2000" dirty="0" err="1"/>
              <a:t>sleep</a:t>
            </a:r>
            <a:r>
              <a:rPr lang="fr-FR" sz="2000" dirty="0"/>
              <a:t> (30 seconds) }</a:t>
            </a:r>
          </a:p>
          <a:p>
            <a:br>
              <a:rPr lang="fr-FR" sz="2000" dirty="0"/>
            </a:br>
            <a:r>
              <a:rPr lang="fr-FR" sz="2000" dirty="0"/>
              <a:t>2/ </a:t>
            </a:r>
            <a:r>
              <a:rPr lang="fr-FR" sz="2000" dirty="0" err="1"/>
              <a:t>Avoid</a:t>
            </a:r>
            <a:r>
              <a:rPr lang="fr-FR" sz="2000" dirty="0"/>
              <a:t> </a:t>
            </a:r>
            <a:r>
              <a:rPr lang="fr-FR" sz="2000" dirty="0" err="1"/>
              <a:t>Side</a:t>
            </a:r>
            <a:r>
              <a:rPr lang="fr-FR" sz="2000" dirty="0"/>
              <a:t>-Channel  information</a:t>
            </a:r>
            <a:br>
              <a:rPr lang="fr-FR" sz="2000" dirty="0"/>
            </a:br>
            <a:r>
              <a:rPr lang="fr-FR" sz="2000" dirty="0"/>
              <a:t>    </a:t>
            </a:r>
            <a:r>
              <a:rPr lang="fr-FR" sz="2000" dirty="0" err="1"/>
              <a:t>adjust</a:t>
            </a:r>
            <a:r>
              <a:rPr lang="fr-FR" sz="2000" dirty="0"/>
              <a:t> "Time to </a:t>
            </a:r>
            <a:r>
              <a:rPr lang="fr-FR" sz="2000" dirty="0" err="1"/>
              <a:t>Find</a:t>
            </a:r>
            <a:r>
              <a:rPr lang="fr-FR" sz="2000" dirty="0"/>
              <a:t> &amp; Compare",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time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leak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information</a:t>
            </a:r>
          </a:p>
          <a:p>
            <a:r>
              <a:rPr lang="fr-FR" sz="2000" dirty="0"/>
              <a:t>    min time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always</a:t>
            </a:r>
            <a:r>
              <a:rPr lang="fr-FR" sz="2000" dirty="0"/>
              <a:t> </a:t>
            </a:r>
            <a:r>
              <a:rPr lang="fr-FR" sz="2000" dirty="0" err="1"/>
              <a:t>example</a:t>
            </a:r>
            <a:r>
              <a:rPr lang="fr-FR" sz="2000" dirty="0"/>
              <a:t> 5ms +/-0.0001ms </a:t>
            </a:r>
          </a:p>
          <a:p>
            <a:r>
              <a:rPr lang="fr-FR" sz="2000" dirty="0"/>
              <a:t>              </a:t>
            </a:r>
            <a:r>
              <a:rPr lang="fr-FR" sz="2000" dirty="0" err="1"/>
              <a:t>even</a:t>
            </a:r>
            <a:r>
              <a:rPr lang="fr-FR" sz="2000" dirty="0"/>
              <a:t> if User not </a:t>
            </a:r>
            <a:r>
              <a:rPr lang="fr-FR" sz="2000" dirty="0" err="1"/>
              <a:t>found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       </a:t>
            </a:r>
            <a:r>
              <a:rPr lang="fr-FR" sz="2000" dirty="0" err="1"/>
              <a:t>even</a:t>
            </a:r>
            <a:r>
              <a:rPr lang="fr-FR" sz="2000" dirty="0"/>
              <a:t> if 1st char of hash </a:t>
            </a:r>
            <a:r>
              <a:rPr lang="fr-FR" sz="2000" dirty="0" err="1"/>
              <a:t>does</a:t>
            </a:r>
            <a:r>
              <a:rPr lang="fr-FR" sz="2000" dirty="0"/>
              <a:t> not match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01F4C49-2B74-632C-AC1C-FB596114B27A}"/>
              </a:ext>
            </a:extLst>
          </p:cNvPr>
          <p:cNvSpPr/>
          <p:nvPr/>
        </p:nvSpPr>
        <p:spPr>
          <a:xfrm>
            <a:off x="4656070" y="1509980"/>
            <a:ext cx="333375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99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E7B5-EEA9-4458-4786-5E866CF2D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9195-9901-8261-18EF-1BCE458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57240"/>
          </a:xfrm>
        </p:spPr>
        <p:txBody>
          <a:bodyPr/>
          <a:lstStyle/>
          <a:p>
            <a:pPr algn="ctr"/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Once, 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temporary</a:t>
            </a:r>
            <a:r>
              <a:rPr lang="fr-FR" dirty="0"/>
              <a:t> SESSIONID </a:t>
            </a:r>
            <a:r>
              <a:rPr lang="fr-FR" dirty="0" err="1"/>
              <a:t>using</a:t>
            </a:r>
            <a:r>
              <a:rPr lang="fr-FR" dirty="0"/>
              <a:t> "set-cookie"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D3519-A493-221C-F40B-96320E6A3114}"/>
              </a:ext>
            </a:extLst>
          </p:cNvPr>
          <p:cNvSpPr/>
          <p:nvPr/>
        </p:nvSpPr>
        <p:spPr>
          <a:xfrm>
            <a:off x="3278102" y="2786782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2B1518-9018-0753-9CC8-06DF1D140041}"/>
              </a:ext>
            </a:extLst>
          </p:cNvPr>
          <p:cNvCxnSpPr>
            <a:cxnSpLocks/>
          </p:cNvCxnSpPr>
          <p:nvPr/>
        </p:nvCxnSpPr>
        <p:spPr>
          <a:xfrm>
            <a:off x="3463067" y="2246090"/>
            <a:ext cx="0" cy="4345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83A014-C3F6-4A5A-8EE9-2C95B41556B7}"/>
              </a:ext>
            </a:extLst>
          </p:cNvPr>
          <p:cNvCxnSpPr>
            <a:cxnSpLocks/>
          </p:cNvCxnSpPr>
          <p:nvPr/>
        </p:nvCxnSpPr>
        <p:spPr>
          <a:xfrm>
            <a:off x="3212786" y="224860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A808AE-9B6C-50A8-3C07-0AA339AFAA2C}"/>
              </a:ext>
            </a:extLst>
          </p:cNvPr>
          <p:cNvSpPr txBox="1"/>
          <p:nvPr/>
        </p:nvSpPr>
        <p:spPr>
          <a:xfrm>
            <a:off x="2561800" y="1818765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045186-7252-2D80-FB63-C52BD127AF0C}"/>
              </a:ext>
            </a:extLst>
          </p:cNvPr>
          <p:cNvCxnSpPr>
            <a:cxnSpLocks/>
          </p:cNvCxnSpPr>
          <p:nvPr/>
        </p:nvCxnSpPr>
        <p:spPr>
          <a:xfrm>
            <a:off x="3737764" y="2786782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50C50-9056-BA3F-5953-0A4E22B66C2F}"/>
              </a:ext>
            </a:extLst>
          </p:cNvPr>
          <p:cNvCxnSpPr>
            <a:cxnSpLocks/>
          </p:cNvCxnSpPr>
          <p:nvPr/>
        </p:nvCxnSpPr>
        <p:spPr>
          <a:xfrm flipH="1">
            <a:off x="3790524" y="3563070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DC2715F-D26B-6099-33F4-DED8301AA0BD}"/>
              </a:ext>
            </a:extLst>
          </p:cNvPr>
          <p:cNvSpPr/>
          <p:nvPr/>
        </p:nvSpPr>
        <p:spPr>
          <a:xfrm>
            <a:off x="7870172" y="3233380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273E36-7752-0756-D7CF-FA2BB684DDFB}"/>
              </a:ext>
            </a:extLst>
          </p:cNvPr>
          <p:cNvCxnSpPr/>
          <p:nvPr/>
        </p:nvCxnSpPr>
        <p:spPr>
          <a:xfrm>
            <a:off x="8068404" y="2302916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A5D7E-0953-71E7-3AFB-1CB083882591}"/>
              </a:ext>
            </a:extLst>
          </p:cNvPr>
          <p:cNvCxnSpPr>
            <a:cxnSpLocks/>
          </p:cNvCxnSpPr>
          <p:nvPr/>
        </p:nvCxnSpPr>
        <p:spPr>
          <a:xfrm>
            <a:off x="7818123" y="2302916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334635-066F-94C1-1043-8B0609D7BCDA}"/>
              </a:ext>
            </a:extLst>
          </p:cNvPr>
          <p:cNvSpPr txBox="1"/>
          <p:nvPr/>
        </p:nvSpPr>
        <p:spPr>
          <a:xfrm>
            <a:off x="7167137" y="1873074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68219-A3E7-2A59-0E61-C39DF355EC67}"/>
              </a:ext>
            </a:extLst>
          </p:cNvPr>
          <p:cNvSpPr txBox="1"/>
          <p:nvPr/>
        </p:nvSpPr>
        <p:spPr>
          <a:xfrm>
            <a:off x="3921023" y="2292424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POST /login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18E9E-F947-132A-712C-54FCC7397346}"/>
              </a:ext>
            </a:extLst>
          </p:cNvPr>
          <p:cNvSpPr txBox="1"/>
          <p:nvPr/>
        </p:nvSpPr>
        <p:spPr>
          <a:xfrm>
            <a:off x="5534958" y="3603752"/>
            <a:ext cx="262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&lt; set-cookie SID=*secret*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D89FC6-0433-5EA5-F46F-74A2C9A23CCA}"/>
              </a:ext>
            </a:extLst>
          </p:cNvPr>
          <p:cNvCxnSpPr>
            <a:cxnSpLocks/>
          </p:cNvCxnSpPr>
          <p:nvPr/>
        </p:nvCxnSpPr>
        <p:spPr>
          <a:xfrm>
            <a:off x="3848498" y="4874170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83FF4A-BA3E-8669-A6C6-CF128E58B671}"/>
              </a:ext>
            </a:extLst>
          </p:cNvPr>
          <p:cNvSpPr txBox="1"/>
          <p:nvPr/>
        </p:nvSpPr>
        <p:spPr>
          <a:xfrm>
            <a:off x="3790524" y="4284421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/abc</a:t>
            </a:r>
          </a:p>
          <a:p>
            <a:r>
              <a:rPr lang="fr-FR" b="1" dirty="0"/>
              <a:t>&gt; cookie: SID=*secret*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CB793E-5DA9-E0D2-D8DD-C40DDAA4B781}"/>
              </a:ext>
            </a:extLst>
          </p:cNvPr>
          <p:cNvCxnSpPr>
            <a:cxnSpLocks/>
          </p:cNvCxnSpPr>
          <p:nvPr/>
        </p:nvCxnSpPr>
        <p:spPr>
          <a:xfrm>
            <a:off x="3809621" y="5580005"/>
            <a:ext cx="4160510" cy="8608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DE8E2E-AB99-CDC1-228E-0333890984BA}"/>
              </a:ext>
            </a:extLst>
          </p:cNvPr>
          <p:cNvSpPr/>
          <p:nvPr/>
        </p:nvSpPr>
        <p:spPr>
          <a:xfrm>
            <a:off x="3284481" y="484082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D7C3C-697D-A279-1190-991F5E26D8F3}"/>
              </a:ext>
            </a:extLst>
          </p:cNvPr>
          <p:cNvSpPr/>
          <p:nvPr/>
        </p:nvSpPr>
        <p:spPr>
          <a:xfrm>
            <a:off x="3284481" y="5527553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5613A0-5E04-5D2E-E2AE-A6545C4BBE40}"/>
              </a:ext>
            </a:extLst>
          </p:cNvPr>
          <p:cNvSpPr/>
          <p:nvPr/>
        </p:nvSpPr>
        <p:spPr>
          <a:xfrm>
            <a:off x="3277416" y="6092696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3B502F-8163-B58D-42C0-2F2FCF8AA338}"/>
              </a:ext>
            </a:extLst>
          </p:cNvPr>
          <p:cNvCxnSpPr>
            <a:cxnSpLocks/>
          </p:cNvCxnSpPr>
          <p:nvPr/>
        </p:nvCxnSpPr>
        <p:spPr>
          <a:xfrm>
            <a:off x="3848498" y="6150485"/>
            <a:ext cx="4121633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1D4BA4-A091-39D7-C7DA-945CF41B61DF}"/>
              </a:ext>
            </a:extLst>
          </p:cNvPr>
          <p:cNvSpPr txBox="1"/>
          <p:nvPr/>
        </p:nvSpPr>
        <p:spPr>
          <a:xfrm>
            <a:off x="3755638" y="5245052"/>
            <a:ext cx="25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.. &gt; cookie: SID=*secret*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7AB6EE-3B70-BE2C-1A6D-846D5D310E32}"/>
              </a:ext>
            </a:extLst>
          </p:cNvPr>
          <p:cNvSpPr txBox="1"/>
          <p:nvPr/>
        </p:nvSpPr>
        <p:spPr>
          <a:xfrm>
            <a:off x="3755638" y="5834366"/>
            <a:ext cx="25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.. &gt; cookie: SID=*secret*</a:t>
            </a:r>
          </a:p>
        </p:txBody>
      </p:sp>
    </p:spTree>
    <p:extLst>
      <p:ext uri="{BB962C8B-B14F-4D97-AF65-F5344CB8AC3E}">
        <p14:creationId xmlns:p14="http://schemas.microsoft.com/office/powerpoint/2010/main" val="1695335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4813-D9C2-0B72-B377-47BCF4F5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95437"/>
          </a:xfrm>
        </p:spPr>
        <p:txBody>
          <a:bodyPr/>
          <a:lstStyle/>
          <a:p>
            <a:pPr algn="ctr"/>
            <a:r>
              <a:rPr lang="fr-FR" dirty="0" err="1"/>
              <a:t>Side</a:t>
            </a:r>
            <a:r>
              <a:rPr lang="fr-FR" dirty="0"/>
              <a:t>-Channel : 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times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82407-0714-97E6-4F4E-8AE168BE6779}"/>
              </a:ext>
            </a:extLst>
          </p:cNvPr>
          <p:cNvSpPr txBox="1"/>
          <p:nvPr/>
        </p:nvSpPr>
        <p:spPr>
          <a:xfrm>
            <a:off x="419100" y="2295524"/>
            <a:ext cx="53581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boolean</a:t>
            </a:r>
            <a:r>
              <a:rPr lang="fr-FR" dirty="0"/>
              <a:t>   </a:t>
            </a:r>
            <a:r>
              <a:rPr lang="fr-FR" b="1" dirty="0" err="1">
                <a:solidFill>
                  <a:srgbClr val="FF0000"/>
                </a:solidFill>
              </a:rPr>
              <a:t>unsafeFastEquals</a:t>
            </a:r>
            <a:r>
              <a:rPr lang="fr-FR" dirty="0"/>
              <a:t>(byte[]  </a:t>
            </a:r>
            <a:r>
              <a:rPr lang="fr-FR" dirty="0" err="1"/>
              <a:t>left</a:t>
            </a:r>
            <a:r>
              <a:rPr lang="fr-FR" dirty="0"/>
              <a:t>,   byte[]   right) {</a:t>
            </a:r>
          </a:p>
          <a:p>
            <a:r>
              <a:rPr lang="fr-FR" dirty="0"/>
              <a:t>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len</a:t>
            </a:r>
            <a:r>
              <a:rPr lang="fr-FR" dirty="0"/>
              <a:t> = min(</a:t>
            </a:r>
            <a:r>
              <a:rPr lang="fr-FR" dirty="0" err="1"/>
              <a:t>left.length</a:t>
            </a:r>
            <a:r>
              <a:rPr lang="fr-FR" dirty="0"/>
              <a:t>, </a:t>
            </a:r>
            <a:r>
              <a:rPr lang="fr-FR" dirty="0" err="1"/>
              <a:t>right.length</a:t>
            </a:r>
            <a:r>
              <a:rPr lang="fr-FR" dirty="0"/>
              <a:t>);</a:t>
            </a:r>
          </a:p>
          <a:p>
            <a:r>
              <a:rPr lang="fr-FR" dirty="0"/>
              <a:t>   for(</a:t>
            </a:r>
            <a:r>
              <a:rPr lang="fr-FR" dirty="0" err="1"/>
              <a:t>int</a:t>
            </a:r>
            <a:r>
              <a:rPr lang="fr-FR" dirty="0"/>
              <a:t> i = 0; i &lt; </a:t>
            </a:r>
            <a:r>
              <a:rPr lang="fr-FR" dirty="0" err="1"/>
              <a:t>len</a:t>
            </a:r>
            <a:r>
              <a:rPr lang="fr-FR" dirty="0"/>
              <a:t>; i++) {</a:t>
            </a:r>
          </a:p>
          <a:p>
            <a:r>
              <a:rPr lang="fr-FR" b="1" dirty="0">
                <a:solidFill>
                  <a:srgbClr val="FF0000"/>
                </a:solidFill>
              </a:rPr>
              <a:t>       if (</a:t>
            </a:r>
            <a:r>
              <a:rPr lang="fr-FR" dirty="0" err="1"/>
              <a:t>left</a:t>
            </a:r>
            <a:r>
              <a:rPr lang="fr-FR" dirty="0"/>
              <a:t>[i]  !=  right[i]</a:t>
            </a:r>
            <a:r>
              <a:rPr lang="fr-FR" b="1" dirty="0">
                <a:solidFill>
                  <a:srgbClr val="FF0000"/>
                </a:solidFill>
              </a:rPr>
              <a:t>)  {</a:t>
            </a:r>
          </a:p>
          <a:p>
            <a:r>
              <a:rPr lang="fr-FR" dirty="0"/>
              <a:t>             </a:t>
            </a:r>
            <a:r>
              <a:rPr lang="fr-FR" b="1" dirty="0">
                <a:solidFill>
                  <a:srgbClr val="FF0000"/>
                </a:solidFill>
              </a:rPr>
              <a:t>return false;  // stop </a:t>
            </a:r>
            <a:r>
              <a:rPr lang="fr-FR" b="1" dirty="0" err="1">
                <a:solidFill>
                  <a:srgbClr val="FF0000"/>
                </a:solidFill>
              </a:rPr>
              <a:t>loop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immediate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/>
              <a:t>      </a:t>
            </a:r>
            <a:r>
              <a:rPr lang="fr-FR" b="1" dirty="0">
                <a:solidFill>
                  <a:srgbClr val="FF0000"/>
                </a:solidFill>
              </a:rPr>
              <a:t>}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return </a:t>
            </a:r>
            <a:r>
              <a:rPr lang="fr-FR" dirty="0" err="1"/>
              <a:t>true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CB487-2412-6F14-7773-7BB1616F204C}"/>
              </a:ext>
            </a:extLst>
          </p:cNvPr>
          <p:cNvSpPr txBox="1"/>
          <p:nvPr/>
        </p:nvSpPr>
        <p:spPr>
          <a:xfrm>
            <a:off x="5986462" y="229552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boolean</a:t>
            </a:r>
            <a:r>
              <a:rPr lang="fr-FR" dirty="0"/>
              <a:t>   </a:t>
            </a:r>
            <a:r>
              <a:rPr lang="fr-FR" b="1" dirty="0" err="1">
                <a:solidFill>
                  <a:srgbClr val="00B050"/>
                </a:solidFill>
              </a:rPr>
              <a:t>cryptographicSlowEquals</a:t>
            </a:r>
            <a:r>
              <a:rPr lang="fr-FR" dirty="0"/>
              <a:t>(byte[]  </a:t>
            </a:r>
            <a:r>
              <a:rPr lang="fr-FR" dirty="0" err="1"/>
              <a:t>left</a:t>
            </a:r>
            <a:r>
              <a:rPr lang="fr-FR" dirty="0"/>
              <a:t>,   byte[]   right) {</a:t>
            </a:r>
          </a:p>
          <a:p>
            <a:r>
              <a:rPr lang="fr-FR" dirty="0"/>
              <a:t>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len</a:t>
            </a:r>
            <a:r>
              <a:rPr lang="fr-FR" dirty="0"/>
              <a:t> = min(</a:t>
            </a:r>
            <a:r>
              <a:rPr lang="fr-FR" dirty="0" err="1"/>
              <a:t>left.length</a:t>
            </a:r>
            <a:r>
              <a:rPr lang="fr-FR" dirty="0"/>
              <a:t>, </a:t>
            </a:r>
            <a:r>
              <a:rPr lang="fr-FR" dirty="0" err="1"/>
              <a:t>right.length</a:t>
            </a:r>
            <a:r>
              <a:rPr lang="fr-FR" dirty="0"/>
              <a:t>);</a:t>
            </a:r>
          </a:p>
          <a:p>
            <a:r>
              <a:rPr lang="fr-FR" dirty="0"/>
              <a:t>  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true</a:t>
            </a:r>
            <a:r>
              <a:rPr lang="fr-FR" dirty="0"/>
              <a:t>;</a:t>
            </a:r>
          </a:p>
          <a:p>
            <a:r>
              <a:rPr lang="fr-FR" dirty="0"/>
              <a:t>   for(</a:t>
            </a:r>
            <a:r>
              <a:rPr lang="fr-FR" dirty="0" err="1"/>
              <a:t>int</a:t>
            </a:r>
            <a:r>
              <a:rPr lang="fr-FR" dirty="0"/>
              <a:t> i = 0; i &lt; </a:t>
            </a:r>
            <a:r>
              <a:rPr lang="fr-FR" dirty="0" err="1"/>
              <a:t>len</a:t>
            </a:r>
            <a:r>
              <a:rPr lang="fr-FR" dirty="0"/>
              <a:t>; i++) {</a:t>
            </a:r>
          </a:p>
          <a:p>
            <a:r>
              <a:rPr lang="fr-FR" dirty="0"/>
              <a:t>      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alwaysCheck</a:t>
            </a:r>
            <a:r>
              <a:rPr lang="fr-FR" dirty="0"/>
              <a:t> = (</a:t>
            </a:r>
            <a:r>
              <a:rPr lang="fr-FR" dirty="0" err="1"/>
              <a:t>left</a:t>
            </a:r>
            <a:r>
              <a:rPr lang="fr-FR" dirty="0"/>
              <a:t>[i]  ==  right[i]);</a:t>
            </a:r>
          </a:p>
          <a:p>
            <a:r>
              <a:rPr lang="fr-FR" dirty="0"/>
              <a:t>       </a:t>
            </a:r>
            <a:r>
              <a:rPr lang="fr-FR" dirty="0" err="1"/>
              <a:t>res</a:t>
            </a:r>
            <a:r>
              <a:rPr lang="fr-FR" dirty="0"/>
              <a:t> &amp;= </a:t>
            </a:r>
            <a:r>
              <a:rPr lang="fr-FR" dirty="0" err="1"/>
              <a:t>alwaysCheck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   return </a:t>
            </a:r>
            <a:r>
              <a:rPr lang="fr-FR" dirty="0" err="1"/>
              <a:t>res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67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FA15E-035D-32A2-B064-56C4DA41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DECE-286F-113D-A27E-CF00C489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8674"/>
          </a:xfrm>
        </p:spPr>
        <p:txBody>
          <a:bodyPr/>
          <a:lstStyle/>
          <a:p>
            <a:pPr algn="ctr"/>
            <a:r>
              <a:rPr lang="fr-FR" dirty="0" err="1"/>
              <a:t>Side</a:t>
            </a:r>
            <a:r>
              <a:rPr lang="fr-FR" dirty="0"/>
              <a:t>-Channel :  </a:t>
            </a:r>
            <a:r>
              <a:rPr lang="fr-FR" dirty="0" err="1"/>
              <a:t>response</a:t>
            </a:r>
            <a:r>
              <a:rPr lang="fr-FR" dirty="0"/>
              <a:t>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4092E-9A02-FE0A-69FB-FA557AC00185}"/>
              </a:ext>
            </a:extLst>
          </p:cNvPr>
          <p:cNvSpPr txBox="1"/>
          <p:nvPr/>
        </p:nvSpPr>
        <p:spPr>
          <a:xfrm>
            <a:off x="709613" y="1319596"/>
            <a:ext cx="8003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:  </a:t>
            </a:r>
          </a:p>
          <a:p>
            <a:endParaRPr lang="fr-FR" dirty="0"/>
          </a:p>
          <a:p>
            <a:r>
              <a:rPr lang="fr-FR" dirty="0" err="1"/>
              <a:t>left</a:t>
            </a:r>
            <a:r>
              <a:rPr lang="fr-FR" dirty="0"/>
              <a:t>   = 377e6a1f09f801c4c983f6ca95019afbe10eb6ee7d64674dd75d14efdaa0875e</a:t>
            </a:r>
          </a:p>
          <a:p>
            <a:r>
              <a:rPr lang="fr-FR" dirty="0"/>
              <a:t>right</a:t>
            </a:r>
            <a:r>
              <a:rPr lang="fr-FR" sz="1200" dirty="0"/>
              <a:t> </a:t>
            </a:r>
            <a:r>
              <a:rPr lang="fr-FR" dirty="0"/>
              <a:t>=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22040-A0B0-714C-D778-94965881BD48}"/>
              </a:ext>
            </a:extLst>
          </p:cNvPr>
          <p:cNvSpPr/>
          <p:nvPr/>
        </p:nvSpPr>
        <p:spPr>
          <a:xfrm flipH="1">
            <a:off x="1381125" y="1919761"/>
            <a:ext cx="219074" cy="59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B536853-8020-23CD-8859-4FB03073ADC7}"/>
              </a:ext>
            </a:extLst>
          </p:cNvPr>
          <p:cNvSpPr/>
          <p:nvPr/>
        </p:nvSpPr>
        <p:spPr>
          <a:xfrm>
            <a:off x="1423988" y="2676910"/>
            <a:ext cx="176211" cy="3476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1AAA5-B666-7307-9A42-5017E2373174}"/>
              </a:ext>
            </a:extLst>
          </p:cNvPr>
          <p:cNvSpPr txBox="1"/>
          <p:nvPr/>
        </p:nvSpPr>
        <p:spPr>
          <a:xfrm>
            <a:off x="661988" y="3024572"/>
            <a:ext cx="403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optimized</a:t>
            </a:r>
            <a:r>
              <a:rPr lang="fr-FR" dirty="0"/>
              <a:t>,   </a:t>
            </a:r>
          </a:p>
          <a:p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 ~2 </a:t>
            </a:r>
            <a:r>
              <a:rPr lang="fr-FR" dirty="0" err="1"/>
              <a:t>cpu</a:t>
            </a:r>
            <a:r>
              <a:rPr lang="fr-FR" dirty="0"/>
              <a:t> cycle</a:t>
            </a:r>
          </a:p>
          <a:p>
            <a:r>
              <a:rPr lang="fr-FR" dirty="0"/>
              <a:t>    =&gt; ~100  nano-seconds  for 2GHz CPU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03FD1-F2D1-4E56-FA37-C1F4E45A89E8}"/>
              </a:ext>
            </a:extLst>
          </p:cNvPr>
          <p:cNvSpPr txBox="1"/>
          <p:nvPr/>
        </p:nvSpPr>
        <p:spPr>
          <a:xfrm>
            <a:off x="709613" y="4524374"/>
            <a:ext cx="8003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err="1"/>
              <a:t>left</a:t>
            </a:r>
            <a:r>
              <a:rPr lang="fr-FR" dirty="0"/>
              <a:t>   = 377e6a1f09f801c4c983f6ca95019afbe10eb6ee7d64674dd75d14efdaa0875e</a:t>
            </a:r>
          </a:p>
          <a:p>
            <a:r>
              <a:rPr lang="fr-FR" dirty="0"/>
              <a:t>right</a:t>
            </a:r>
            <a:r>
              <a:rPr lang="fr-FR" sz="1200" dirty="0"/>
              <a:t> </a:t>
            </a:r>
            <a:r>
              <a:rPr lang="fr-FR" dirty="0"/>
              <a:t>= 377e6a1f09f801c4c983f6ca95019a9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96F54-4134-3C48-20DC-E9AFDF0165DD}"/>
              </a:ext>
            </a:extLst>
          </p:cNvPr>
          <p:cNvSpPr/>
          <p:nvPr/>
        </p:nvSpPr>
        <p:spPr>
          <a:xfrm flipH="1">
            <a:off x="4662493" y="4847718"/>
            <a:ext cx="157158" cy="59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2CAFB66-06E0-5844-3238-1C802DBF9632}"/>
              </a:ext>
            </a:extLst>
          </p:cNvPr>
          <p:cNvSpPr/>
          <p:nvPr/>
        </p:nvSpPr>
        <p:spPr>
          <a:xfrm>
            <a:off x="4643440" y="5524203"/>
            <a:ext cx="176211" cy="3476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DDD154-2D3E-7D33-F13E-CA88A36C4B59}"/>
              </a:ext>
            </a:extLst>
          </p:cNvPr>
          <p:cNvSpPr/>
          <p:nvPr/>
        </p:nvSpPr>
        <p:spPr>
          <a:xfrm flipH="1">
            <a:off x="1433513" y="5114925"/>
            <a:ext cx="3186113" cy="332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03FF6-AEA8-F977-6B03-CB0380CEE858}"/>
              </a:ext>
            </a:extLst>
          </p:cNvPr>
          <p:cNvSpPr txBox="1"/>
          <p:nvPr/>
        </p:nvSpPr>
        <p:spPr>
          <a:xfrm>
            <a:off x="3181351" y="5871865"/>
            <a:ext cx="563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30 correct =&gt; ~60 </a:t>
            </a:r>
            <a:r>
              <a:rPr lang="fr-FR" dirty="0" err="1"/>
              <a:t>cpu</a:t>
            </a:r>
            <a:r>
              <a:rPr lang="fr-FR" dirty="0"/>
              <a:t> cycles =&gt; 6000 </a:t>
            </a:r>
            <a:r>
              <a:rPr lang="fr-FR" dirty="0" err="1"/>
              <a:t>nanos</a:t>
            </a:r>
            <a:r>
              <a:rPr lang="fr-FR" dirty="0"/>
              <a:t> = 6 micros-sec</a:t>
            </a:r>
          </a:p>
        </p:txBody>
      </p:sp>
    </p:spTree>
    <p:extLst>
      <p:ext uri="{BB962C8B-B14F-4D97-AF65-F5344CB8AC3E}">
        <p14:creationId xmlns:p14="http://schemas.microsoft.com/office/powerpoint/2010/main" val="511622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F124-3BFF-193D-692D-A4AB08C2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Side</a:t>
            </a:r>
            <a:r>
              <a:rPr lang="fr-FR" dirty="0"/>
              <a:t>-Channel </a:t>
            </a:r>
            <a:r>
              <a:rPr lang="fr-FR" dirty="0" err="1"/>
              <a:t>attack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9908-659A-FCE5-8D9C-459E9F0F4ABA}"/>
              </a:ext>
            </a:extLst>
          </p:cNvPr>
          <p:cNvSpPr txBox="1"/>
          <p:nvPr/>
        </p:nvSpPr>
        <p:spPr>
          <a:xfrm>
            <a:off x="1781176" y="2452688"/>
            <a:ext cx="84032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Assume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guessed</a:t>
            </a:r>
            <a:r>
              <a:rPr lang="fr-FR" dirty="0"/>
              <a:t>  N  </a:t>
            </a:r>
            <a:r>
              <a:rPr lang="fr-FR" dirty="0" err="1"/>
              <a:t>left</a:t>
            </a:r>
            <a:r>
              <a:rPr lang="fr-FR" dirty="0"/>
              <a:t> chars</a:t>
            </a:r>
          </a:p>
          <a:p>
            <a:endParaRPr lang="fr-FR" dirty="0"/>
          </a:p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 (N+1)  char 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with</a:t>
            </a:r>
            <a:r>
              <a:rPr lang="fr-FR" dirty="0"/>
              <a:t> chrono </a:t>
            </a:r>
            <a:r>
              <a:rPr lang="fr-FR" dirty="0" err="1"/>
              <a:t>precision</a:t>
            </a:r>
            <a:r>
              <a:rPr lang="fr-FR" dirty="0"/>
              <a:t> of  ~200 nano seconds</a:t>
            </a:r>
          </a:p>
          <a:p>
            <a:endParaRPr lang="fr-FR" dirty="0"/>
          </a:p>
          <a:p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times trial, to </a:t>
            </a: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measurments</a:t>
            </a:r>
            <a:r>
              <a:rPr lang="fr-FR" dirty="0"/>
              <a:t> noise </a:t>
            </a:r>
          </a:p>
          <a:p>
            <a:r>
              <a:rPr lang="fr-FR" dirty="0"/>
              <a:t>   by </a:t>
            </a:r>
            <a:r>
              <a:rPr lang="fr-FR" dirty="0" err="1"/>
              <a:t>averaging</a:t>
            </a:r>
            <a:r>
              <a:rPr lang="fr-FR" dirty="0"/>
              <a:t> time   (and </a:t>
            </a: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slows/fast </a:t>
            </a:r>
            <a:r>
              <a:rPr lang="fr-FR" dirty="0" err="1"/>
              <a:t>answers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 (N+1,N+2,N+3,N+4) </a:t>
            </a:r>
            <a:r>
              <a:rPr lang="fr-FR" dirty="0" err="1"/>
              <a:t>next</a:t>
            </a:r>
            <a:r>
              <a:rPr lang="fr-FR" dirty="0"/>
              <a:t> chars </a:t>
            </a:r>
            <a:r>
              <a:rPr lang="fr-FR" dirty="0" err="1"/>
              <a:t>is</a:t>
            </a:r>
            <a:r>
              <a:rPr lang="fr-FR" dirty="0"/>
              <a:t> possible </a:t>
            </a:r>
          </a:p>
          <a:p>
            <a:r>
              <a:rPr lang="fr-FR" dirty="0"/>
              <a:t>    </a:t>
            </a:r>
            <a:r>
              <a:rPr lang="fr-FR" dirty="0" err="1"/>
              <a:t>with</a:t>
            </a:r>
            <a:r>
              <a:rPr lang="fr-FR" dirty="0"/>
              <a:t> chrono </a:t>
            </a:r>
            <a:r>
              <a:rPr lang="fr-FR" dirty="0" err="1"/>
              <a:t>precision</a:t>
            </a:r>
            <a:r>
              <a:rPr lang="fr-FR" dirty="0"/>
              <a:t> of ~4x200 nano sec</a:t>
            </a:r>
          </a:p>
          <a:p>
            <a:r>
              <a:rPr lang="fr-FR" dirty="0"/>
              <a:t>    </a:t>
            </a:r>
            <a:r>
              <a:rPr lang="fr-FR" dirty="0" err="1"/>
              <a:t>with</a:t>
            </a:r>
            <a:r>
              <a:rPr lang="fr-FR" dirty="0"/>
              <a:t> 256^4 trials to </a:t>
            </a:r>
            <a:r>
              <a:rPr lang="fr-FR" dirty="0" err="1"/>
              <a:t>iterate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484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B692-0193-3FAC-D922-D11A890A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1" y="0"/>
            <a:ext cx="10515600" cy="1019175"/>
          </a:xfrm>
        </p:spPr>
        <p:txBody>
          <a:bodyPr/>
          <a:lstStyle/>
          <a:p>
            <a:pPr algn="ctr"/>
            <a:r>
              <a:rPr lang="fr-FR" dirty="0"/>
              <a:t>Even </a:t>
            </a:r>
            <a:r>
              <a:rPr lang="fr-FR" dirty="0" err="1"/>
              <a:t>Stranger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-Channels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8D20-B5AB-E4D5-C4BB-5F64E88FC3A1}"/>
              </a:ext>
            </a:extLst>
          </p:cNvPr>
          <p:cNvSpPr txBox="1"/>
          <p:nvPr/>
        </p:nvSpPr>
        <p:spPr>
          <a:xfrm>
            <a:off x="2514600" y="1223949"/>
            <a:ext cx="8177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Suppose </a:t>
            </a:r>
            <a:r>
              <a:rPr lang="fr-FR" sz="2000" dirty="0" err="1"/>
              <a:t>you</a:t>
            </a:r>
            <a:r>
              <a:rPr lang="fr-FR" sz="2000" dirty="0"/>
              <a:t> have </a:t>
            </a:r>
            <a:r>
              <a:rPr lang="fr-FR" sz="2000" dirty="0" err="1"/>
              <a:t>access</a:t>
            </a:r>
            <a:r>
              <a:rPr lang="fr-FR" sz="2000" dirty="0"/>
              <a:t> to the Hardware</a:t>
            </a:r>
          </a:p>
          <a:p>
            <a:r>
              <a:rPr lang="fr-FR" sz="2000" dirty="0"/>
              <a:t>=&gt; Electric </a:t>
            </a:r>
            <a:r>
              <a:rPr lang="fr-FR" sz="2000" dirty="0" err="1"/>
              <a:t>consuption</a:t>
            </a:r>
            <a:r>
              <a:rPr lang="fr-FR" sz="2000" dirty="0"/>
              <a:t> (in WATT)  </a:t>
            </a:r>
            <a:r>
              <a:rPr lang="fr-FR" sz="2000" dirty="0" err="1"/>
              <a:t>depends</a:t>
            </a:r>
            <a:r>
              <a:rPr lang="fr-FR" sz="2000" dirty="0"/>
              <a:t> of </a:t>
            </a:r>
            <a:r>
              <a:rPr lang="fr-FR" sz="2000" dirty="0" err="1"/>
              <a:t>executed</a:t>
            </a:r>
            <a:r>
              <a:rPr lang="fr-FR" sz="2000" dirty="0"/>
              <a:t> instructions </a:t>
            </a:r>
            <a:r>
              <a:rPr lang="fr-FR" sz="2000" dirty="0" err="1"/>
              <a:t>sequence</a:t>
            </a:r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Thermical</a:t>
            </a:r>
            <a:r>
              <a:rPr lang="fr-FR" sz="2000" dirty="0"/>
              <a:t> Heat   (infra-</a:t>
            </a:r>
            <a:r>
              <a:rPr lang="fr-FR" sz="2000" dirty="0" err="1"/>
              <a:t>red</a:t>
            </a:r>
            <a:r>
              <a:rPr lang="fr-FR" sz="2000" dirty="0"/>
              <a:t>)  </a:t>
            </a:r>
            <a:r>
              <a:rPr lang="fr-FR" sz="2000" dirty="0" err="1"/>
              <a:t>depends</a:t>
            </a:r>
            <a:r>
              <a:rPr lang="fr-FR" sz="2000" dirty="0"/>
              <a:t> of Electric Power</a:t>
            </a:r>
          </a:p>
          <a:p>
            <a:r>
              <a:rPr lang="fr-FR" sz="2000" b="1" dirty="0" err="1"/>
              <a:t>Measuring</a:t>
            </a:r>
            <a:r>
              <a:rPr lang="fr-FR" sz="2000" b="1" dirty="0"/>
              <a:t> </a:t>
            </a:r>
            <a:r>
              <a:rPr lang="fr-FR" sz="2000" b="1" dirty="0" err="1"/>
              <a:t>heat</a:t>
            </a:r>
            <a:r>
              <a:rPr lang="fr-FR" sz="2000" b="1" dirty="0"/>
              <a:t> ... </a:t>
            </a:r>
            <a:r>
              <a:rPr lang="fr-FR" sz="2000" b="1" dirty="0" err="1"/>
              <a:t>leak</a:t>
            </a:r>
            <a:r>
              <a:rPr lang="fr-FR" sz="2000" b="1" dirty="0"/>
              <a:t> information to </a:t>
            </a:r>
            <a:r>
              <a:rPr lang="fr-FR" sz="2000" b="1" dirty="0" err="1"/>
              <a:t>internal</a:t>
            </a:r>
            <a:r>
              <a:rPr lang="fr-FR" sz="2000" b="1" dirty="0"/>
              <a:t> values </a:t>
            </a:r>
            <a:r>
              <a:rPr lang="fr-FR" sz="2000" b="1" dirty="0" err="1"/>
              <a:t>statistics</a:t>
            </a:r>
            <a:r>
              <a:rPr lang="fr-FR" sz="2000" b="1" dirty="0"/>
              <a:t>/</a:t>
            </a:r>
            <a:r>
              <a:rPr lang="fr-FR" sz="2000" b="1" dirty="0" err="1"/>
              <a:t>ordering</a:t>
            </a:r>
            <a:endParaRPr lang="fr-FR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390BA-755B-3EA6-FCD7-A7D5B133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167692"/>
            <a:ext cx="8571948" cy="3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09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C141-1E7E-99F8-DC33-0591D877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B7F0-7F27-EA42-378A-74F5CDF5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0E2FA-77EB-27CB-49F1-2D924293BFB8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3A74D-5DD4-6145-76E3-30584AC12D9B}"/>
              </a:ext>
            </a:extLst>
          </p:cNvPr>
          <p:cNvSpPr/>
          <p:nvPr/>
        </p:nvSpPr>
        <p:spPr>
          <a:xfrm>
            <a:off x="3539319" y="5038724"/>
            <a:ext cx="6587320" cy="14121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AF7551-4276-73C8-A8B7-1877BDFFA364}"/>
              </a:ext>
            </a:extLst>
          </p:cNvPr>
          <p:cNvSpPr/>
          <p:nvPr/>
        </p:nvSpPr>
        <p:spPr>
          <a:xfrm>
            <a:off x="2737727" y="4476998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2C66D-CA97-B7F2-A900-D1F59CAB7992}"/>
              </a:ext>
            </a:extLst>
          </p:cNvPr>
          <p:cNvSpPr/>
          <p:nvPr/>
        </p:nvSpPr>
        <p:spPr>
          <a:xfrm flipV="1">
            <a:off x="3005919" y="1057134"/>
            <a:ext cx="6587320" cy="30624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823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2A6A-9C9E-C019-356C-A4851E9B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57B4-445E-12A4-A844-81B1EB64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a </a:t>
            </a:r>
            <a:r>
              <a:rPr lang="fr-FR" dirty="0" err="1"/>
              <a:t>Password</a:t>
            </a:r>
            <a:r>
              <a:rPr lang="fr-FR" dirty="0"/>
              <a:t> Cracker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ED9C-A576-8FFD-BABA-BB812D72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58322"/>
            <a:ext cx="10977562" cy="56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8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DF30-72E5-1354-1E88-84E11192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F631-95B3-D1C3-273B-D02C6516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431"/>
          </a:xfrm>
        </p:spPr>
        <p:txBody>
          <a:bodyPr/>
          <a:lstStyle/>
          <a:p>
            <a:pPr algn="ctr"/>
            <a:r>
              <a:rPr lang="fr-FR" dirty="0"/>
              <a:t>http://openwall.com/john/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28AC0-FCB0-FADE-4374-8A025A0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2" y="697431"/>
            <a:ext cx="12192000" cy="61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4907-1C01-3AAA-84FB-40B4FA74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Security </a:t>
            </a:r>
            <a:r>
              <a:rPr lang="fr-FR" dirty="0" err="1"/>
              <a:t>Auditing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245D-9B0E-1C33-089E-0C0EB940DE2E}"/>
              </a:ext>
            </a:extLst>
          </p:cNvPr>
          <p:cNvSpPr txBox="1"/>
          <p:nvPr/>
        </p:nvSpPr>
        <p:spPr>
          <a:xfrm>
            <a:off x="1219201" y="3562350"/>
            <a:ext cx="252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targeted</a:t>
            </a:r>
            <a:r>
              <a:rPr lang="fr-FR" sz="2800" dirty="0"/>
              <a:t>  </a:t>
            </a:r>
            <a:r>
              <a:rPr lang="fr-FR" sz="2800" dirty="0" err="1"/>
              <a:t>users</a:t>
            </a:r>
            <a:r>
              <a:rPr lang="fr-FR" sz="2800" dirty="0"/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B534A-566F-DB32-1DE5-F3B804E15C44}"/>
              </a:ext>
            </a:extLst>
          </p:cNvPr>
          <p:cNvSpPr txBox="1"/>
          <p:nvPr/>
        </p:nvSpPr>
        <p:spPr>
          <a:xfrm>
            <a:off x="5583065" y="5385934"/>
            <a:ext cx="136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others</a:t>
            </a:r>
            <a:r>
              <a:rPr lang="fr-FR" sz="2800" dirty="0"/>
              <a:t> 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817B65F-D85E-09DD-C2C8-C05F1B0840F3}"/>
              </a:ext>
            </a:extLst>
          </p:cNvPr>
          <p:cNvSpPr/>
          <p:nvPr/>
        </p:nvSpPr>
        <p:spPr>
          <a:xfrm rot="19073516">
            <a:off x="4229100" y="4295775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DFDF13E-0F0E-3A9D-89BF-9553321123C3}"/>
              </a:ext>
            </a:extLst>
          </p:cNvPr>
          <p:cNvSpPr/>
          <p:nvPr/>
        </p:nvSpPr>
        <p:spPr>
          <a:xfrm rot="13328923">
            <a:off x="4228951" y="2719386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3ED52DD-39A8-BFEA-DE84-3D2E20B4C18C}"/>
              </a:ext>
            </a:extLst>
          </p:cNvPr>
          <p:cNvSpPr/>
          <p:nvPr/>
        </p:nvSpPr>
        <p:spPr>
          <a:xfrm rot="16200000">
            <a:off x="4548038" y="3507521"/>
            <a:ext cx="376238" cy="909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How to get a System Administrator Job - Linux Admin Geeks">
            <a:extLst>
              <a:ext uri="{FF2B5EF4-FFF2-40B4-BE49-F238E27FC236}">
                <a16:creationId xmlns:a16="http://schemas.microsoft.com/office/drawing/2014/main" id="{FFBA398A-48CE-D5A3-6CD3-059D237E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65" y="1808186"/>
            <a:ext cx="2619376" cy="11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7BCAB-2F21-CA27-87A7-D44BA53D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65" y="3319036"/>
            <a:ext cx="1653232" cy="1587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7E433-52E0-40EE-1BEB-239B208F3F96}"/>
              </a:ext>
            </a:extLst>
          </p:cNvPr>
          <p:cNvSpPr txBox="1"/>
          <p:nvPr/>
        </p:nvSpPr>
        <p:spPr>
          <a:xfrm>
            <a:off x="7419975" y="3823960"/>
            <a:ext cx="43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YOU, ME, </a:t>
            </a:r>
            <a:r>
              <a:rPr lang="fr-FR" dirty="0" err="1"/>
              <a:t>everybody</a:t>
            </a:r>
            <a:r>
              <a:rPr lang="fr-FR" dirty="0"/>
              <a:t> SHOULD </a:t>
            </a:r>
            <a:r>
              <a:rPr lang="fr-FR" dirty="0" err="1"/>
              <a:t>feel</a:t>
            </a:r>
            <a:r>
              <a:rPr lang="fr-FR" dirty="0"/>
              <a:t> </a:t>
            </a:r>
            <a:r>
              <a:rPr lang="fr-FR" dirty="0" err="1"/>
              <a:t>concerned</a:t>
            </a:r>
            <a:endParaRPr lang="fr-FR" dirty="0"/>
          </a:p>
        </p:txBody>
      </p:sp>
      <p:pic>
        <p:nvPicPr>
          <p:cNvPr id="5126" name="Picture 6" descr="How do hackers pick their targets? - Panda Security Mediacenter">
            <a:extLst>
              <a:ext uri="{FF2B5EF4-FFF2-40B4-BE49-F238E27FC236}">
                <a16:creationId xmlns:a16="http://schemas.microsoft.com/office/drawing/2014/main" id="{90A1F2B6-1CE9-EC73-3A3A-747DF612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22" y="5122132"/>
            <a:ext cx="1636103" cy="12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25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D3C9-0BA8-E701-6CFF-DF077BB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{ White |Grey | Black }  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CEBE-750D-F33B-D588-A18A9EF5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99" y="2148689"/>
            <a:ext cx="605842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55261-ABCB-4C8A-990D-DAD575CB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8FD-5B82-3F71-27D1-37D8ADE2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me  [1/2]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ED361-5076-4E0C-2504-0F7294B253D4}"/>
              </a:ext>
            </a:extLst>
          </p:cNvPr>
          <p:cNvSpPr txBox="1"/>
          <p:nvPr/>
        </p:nvSpPr>
        <p:spPr>
          <a:xfrm>
            <a:off x="3067050" y="2719387"/>
            <a:ext cx="7099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Maybe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have an </a:t>
            </a:r>
            <a:r>
              <a:rPr lang="fr-FR" sz="2400" dirty="0" err="1"/>
              <a:t>old</a:t>
            </a:r>
            <a:r>
              <a:rPr lang="fr-FR" sz="2400" dirty="0"/>
              <a:t> PC, and </a:t>
            </a:r>
            <a:r>
              <a:rPr lang="fr-FR" sz="2400" dirty="0" err="1"/>
              <a:t>forget</a:t>
            </a:r>
            <a:r>
              <a:rPr lang="fr-FR" sz="2400" dirty="0"/>
              <a:t> a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day</a:t>
            </a:r>
            <a:r>
              <a:rPr lang="fr-FR" sz="2400" dirty="0"/>
              <a:t>-to-</a:t>
            </a:r>
            <a:r>
              <a:rPr lang="fr-FR" sz="2400" dirty="0" err="1"/>
              <a:t>day</a:t>
            </a:r>
            <a:r>
              <a:rPr lang="fr-FR" sz="2400" dirty="0"/>
              <a:t>,  </a:t>
            </a:r>
            <a:r>
              <a:rPr lang="fr-FR" sz="2400" dirty="0" err="1"/>
              <a:t>you</a:t>
            </a:r>
            <a:r>
              <a:rPr lang="fr-FR" sz="2400" dirty="0"/>
              <a:t> do not use the "Admin" </a:t>
            </a:r>
            <a:r>
              <a:rPr lang="fr-FR" sz="2400" dirty="0" err="1"/>
              <a:t>password</a:t>
            </a:r>
            <a:r>
              <a:rPr lang="fr-FR" sz="2400" dirty="0"/>
              <a:t>.</a:t>
            </a:r>
          </a:p>
          <a:p>
            <a:r>
              <a:rPr lang="fr-FR" sz="2400" dirty="0"/>
              <a:t>On </a:t>
            </a:r>
            <a:r>
              <a:rPr lang="fr-FR" sz="2400" dirty="0" err="1"/>
              <a:t>old</a:t>
            </a:r>
            <a:r>
              <a:rPr lang="fr-FR" sz="2400" dirty="0"/>
              <a:t> PC,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had</a:t>
            </a:r>
            <a:r>
              <a:rPr lang="fr-FR" sz="2400" dirty="0"/>
              <a:t> an </a:t>
            </a:r>
            <a:r>
              <a:rPr lang="fr-FR" sz="2400" dirty="0" err="1"/>
              <a:t>old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,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unused</a:t>
            </a:r>
            <a:r>
              <a:rPr lang="fr-FR" sz="2400" dirty="0"/>
              <a:t>.</a:t>
            </a:r>
          </a:p>
          <a:p>
            <a:r>
              <a:rPr lang="fr-FR" sz="2400" dirty="0"/>
              <a:t>You manage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familly</a:t>
            </a:r>
            <a:r>
              <a:rPr lang="fr-FR" sz="2400" dirty="0"/>
              <a:t> </a:t>
            </a:r>
            <a:r>
              <a:rPr lang="fr-FR" sz="2400" dirty="0" err="1"/>
              <a:t>PCs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35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7FBE-309D-A2C2-8A4E-9211D16D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929101"/>
          </a:xfrm>
        </p:spPr>
        <p:txBody>
          <a:bodyPr/>
          <a:lstStyle/>
          <a:p>
            <a:pPr algn="ctr"/>
            <a:r>
              <a:rPr lang="fr-FR" dirty="0"/>
              <a:t>Cookie restriction protections: ";</a:t>
            </a:r>
            <a:r>
              <a:rPr lang="fr-FR" dirty="0" err="1"/>
              <a:t>HttpOnly</a:t>
            </a:r>
            <a:r>
              <a:rPr lang="fr-FR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8295D-580F-D3F5-6AE6-17EC4CF55013}"/>
              </a:ext>
            </a:extLst>
          </p:cNvPr>
          <p:cNvSpPr/>
          <p:nvPr/>
        </p:nvSpPr>
        <p:spPr>
          <a:xfrm>
            <a:off x="5635541" y="2034846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5E5D4-3852-43F1-6EFC-9DA533A4C695}"/>
              </a:ext>
            </a:extLst>
          </p:cNvPr>
          <p:cNvCxnSpPr>
            <a:cxnSpLocks/>
          </p:cNvCxnSpPr>
          <p:nvPr/>
        </p:nvCxnSpPr>
        <p:spPr>
          <a:xfrm>
            <a:off x="5820506" y="1494154"/>
            <a:ext cx="0" cy="4345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DD1833-CDEA-1BC1-C1F9-D3E932D9E651}"/>
              </a:ext>
            </a:extLst>
          </p:cNvPr>
          <p:cNvCxnSpPr>
            <a:cxnSpLocks/>
          </p:cNvCxnSpPr>
          <p:nvPr/>
        </p:nvCxnSpPr>
        <p:spPr>
          <a:xfrm>
            <a:off x="5570225" y="1496671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0118B5-4324-2435-7633-68CB5188A1B4}"/>
              </a:ext>
            </a:extLst>
          </p:cNvPr>
          <p:cNvSpPr txBox="1"/>
          <p:nvPr/>
        </p:nvSpPr>
        <p:spPr>
          <a:xfrm>
            <a:off x="4919239" y="1066829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811C9C-9949-06C2-AF92-F55026D10B84}"/>
              </a:ext>
            </a:extLst>
          </p:cNvPr>
          <p:cNvCxnSpPr>
            <a:cxnSpLocks/>
          </p:cNvCxnSpPr>
          <p:nvPr/>
        </p:nvCxnSpPr>
        <p:spPr>
          <a:xfrm>
            <a:off x="6095203" y="2034846"/>
            <a:ext cx="4555759" cy="39493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71A6EE-1DD5-9B44-7561-2456271396CA}"/>
              </a:ext>
            </a:extLst>
          </p:cNvPr>
          <p:cNvCxnSpPr>
            <a:cxnSpLocks/>
          </p:cNvCxnSpPr>
          <p:nvPr/>
        </p:nvCxnSpPr>
        <p:spPr>
          <a:xfrm flipH="1">
            <a:off x="6147963" y="2772137"/>
            <a:ext cx="4460019" cy="305697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ADC88-D130-62DC-50E4-D5A2FB63578D}"/>
              </a:ext>
            </a:extLst>
          </p:cNvPr>
          <p:cNvSpPr/>
          <p:nvPr/>
        </p:nvSpPr>
        <p:spPr>
          <a:xfrm>
            <a:off x="10793821" y="2437684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F78A30-5C70-B4D6-7D2A-CCBA1F7DAC93}"/>
              </a:ext>
            </a:extLst>
          </p:cNvPr>
          <p:cNvCxnSpPr>
            <a:cxnSpLocks/>
          </p:cNvCxnSpPr>
          <p:nvPr/>
        </p:nvCxnSpPr>
        <p:spPr>
          <a:xfrm>
            <a:off x="10979472" y="1521248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03BDE-F842-4B2F-A953-086DAD42E4F9}"/>
              </a:ext>
            </a:extLst>
          </p:cNvPr>
          <p:cNvCxnSpPr>
            <a:cxnSpLocks/>
          </p:cNvCxnSpPr>
          <p:nvPr/>
        </p:nvCxnSpPr>
        <p:spPr>
          <a:xfrm>
            <a:off x="10740867" y="1540488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7B7546-68B0-8C2B-5275-80BC63905360}"/>
              </a:ext>
            </a:extLst>
          </p:cNvPr>
          <p:cNvSpPr txBox="1"/>
          <p:nvPr/>
        </p:nvSpPr>
        <p:spPr>
          <a:xfrm>
            <a:off x="10398033" y="1056480"/>
            <a:ext cx="137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3ADD2-1529-6A6C-1ECD-EAEDBCAABC00}"/>
              </a:ext>
            </a:extLst>
          </p:cNvPr>
          <p:cNvSpPr txBox="1"/>
          <p:nvPr/>
        </p:nvSpPr>
        <p:spPr>
          <a:xfrm>
            <a:off x="6321327" y="1511910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"http POST /login"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562FB-2F47-3B03-F32C-F272DC47A057}"/>
              </a:ext>
            </a:extLst>
          </p:cNvPr>
          <p:cNvSpPr txBox="1"/>
          <p:nvPr/>
        </p:nvSpPr>
        <p:spPr>
          <a:xfrm>
            <a:off x="7385068" y="2935247"/>
            <a:ext cx="361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&lt; set-cookie SID=*secret*; </a:t>
            </a:r>
            <a:r>
              <a:rPr lang="fr-FR" b="1" dirty="0" err="1"/>
              <a:t>HttpOnly</a:t>
            </a:r>
            <a:endParaRPr lang="fr-FR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CB5CDC-E085-1E2B-88CC-4318DCBCF7C7}"/>
              </a:ext>
            </a:extLst>
          </p:cNvPr>
          <p:cNvCxnSpPr>
            <a:cxnSpLocks/>
          </p:cNvCxnSpPr>
          <p:nvPr/>
        </p:nvCxnSpPr>
        <p:spPr>
          <a:xfrm>
            <a:off x="6199558" y="4428225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8C4DFA-6033-D2B7-9E35-BE1C6FAA3521}"/>
              </a:ext>
            </a:extLst>
          </p:cNvPr>
          <p:cNvSpPr txBox="1"/>
          <p:nvPr/>
        </p:nvSpPr>
        <p:spPr>
          <a:xfrm>
            <a:off x="6141584" y="3838476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"http GET /abc"</a:t>
            </a:r>
          </a:p>
          <a:p>
            <a:r>
              <a:rPr lang="fr-FR" b="1" dirty="0"/>
              <a:t>&gt; cookie: SID=*secret*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AFB692-59E4-79B7-C5FB-1CF7FADFFDCE}"/>
              </a:ext>
            </a:extLst>
          </p:cNvPr>
          <p:cNvCxnSpPr>
            <a:cxnSpLocks/>
          </p:cNvCxnSpPr>
          <p:nvPr/>
        </p:nvCxnSpPr>
        <p:spPr>
          <a:xfrm>
            <a:off x="6199558" y="5307115"/>
            <a:ext cx="4160510" cy="8608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8519E5-4527-3D53-8830-BF5D996B3D16}"/>
              </a:ext>
            </a:extLst>
          </p:cNvPr>
          <p:cNvSpPr/>
          <p:nvPr/>
        </p:nvSpPr>
        <p:spPr>
          <a:xfrm>
            <a:off x="5635541" y="4394883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172ADE-4CEA-680D-58B3-82A98CC8BDFF}"/>
              </a:ext>
            </a:extLst>
          </p:cNvPr>
          <p:cNvSpPr/>
          <p:nvPr/>
        </p:nvSpPr>
        <p:spPr>
          <a:xfrm>
            <a:off x="5635541" y="531497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708866-DB33-52C8-980B-1E656D5FFE93}"/>
              </a:ext>
            </a:extLst>
          </p:cNvPr>
          <p:cNvSpPr txBox="1"/>
          <p:nvPr/>
        </p:nvSpPr>
        <p:spPr>
          <a:xfrm>
            <a:off x="6206700" y="4713943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/cde</a:t>
            </a:r>
          </a:p>
          <a:p>
            <a:r>
              <a:rPr lang="fr-FR" b="1" dirty="0"/>
              <a:t>&gt; cookie: SID=*secret*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4DE1B5-88EB-67FA-DFF1-CB50870D4852}"/>
              </a:ext>
            </a:extLst>
          </p:cNvPr>
          <p:cNvSpPr/>
          <p:nvPr/>
        </p:nvSpPr>
        <p:spPr>
          <a:xfrm>
            <a:off x="9836415" y="3181468"/>
            <a:ext cx="107817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C581FA-DACC-1A2D-5935-75FD8819A0A6}"/>
              </a:ext>
            </a:extLst>
          </p:cNvPr>
          <p:cNvSpPr txBox="1"/>
          <p:nvPr/>
        </p:nvSpPr>
        <p:spPr>
          <a:xfrm>
            <a:off x="1126321" y="3719552"/>
            <a:ext cx="244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BLOCK </a:t>
            </a:r>
            <a:r>
              <a:rPr lang="fr-FR" dirty="0" err="1"/>
              <a:t>attempts</a:t>
            </a:r>
            <a:r>
              <a:rPr lang="fr-FR" dirty="0"/>
              <a:t> to </a:t>
            </a:r>
            <a:r>
              <a:rPr lang="fr-FR" dirty="0" err="1"/>
              <a:t>get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JavaScript</a:t>
            </a:r>
          </a:p>
          <a:p>
            <a:r>
              <a:rPr lang="fr-FR" dirty="0"/>
              <a:t>(</a:t>
            </a:r>
            <a:r>
              <a:rPr lang="fr-FR" dirty="0" err="1"/>
              <a:t>ads</a:t>
            </a:r>
            <a:r>
              <a:rPr lang="fr-FR" dirty="0"/>
              <a:t>, links, ..)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42526B-94CC-41C7-D4D9-F55EA28FB2E5}"/>
              </a:ext>
            </a:extLst>
          </p:cNvPr>
          <p:cNvCxnSpPr>
            <a:cxnSpLocks/>
          </p:cNvCxnSpPr>
          <p:nvPr/>
        </p:nvCxnSpPr>
        <p:spPr>
          <a:xfrm flipH="1">
            <a:off x="881876" y="5228036"/>
            <a:ext cx="2797813" cy="12212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F40555B-D755-EC25-F50A-DC2C2AC8C190}"/>
              </a:ext>
            </a:extLst>
          </p:cNvPr>
          <p:cNvSpPr/>
          <p:nvPr/>
        </p:nvSpPr>
        <p:spPr>
          <a:xfrm>
            <a:off x="386245" y="5341849"/>
            <a:ext cx="371302" cy="262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4F7B61E-5CB1-6030-C137-0D7D586F43AC}"/>
              </a:ext>
            </a:extLst>
          </p:cNvPr>
          <p:cNvCxnSpPr>
            <a:cxnSpLocks/>
          </p:cNvCxnSpPr>
          <p:nvPr/>
        </p:nvCxnSpPr>
        <p:spPr>
          <a:xfrm>
            <a:off x="581439" y="2745473"/>
            <a:ext cx="0" cy="3293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F815DB-6C6A-8BA3-6232-98AF49CC32C4}"/>
              </a:ext>
            </a:extLst>
          </p:cNvPr>
          <p:cNvCxnSpPr>
            <a:cxnSpLocks/>
          </p:cNvCxnSpPr>
          <p:nvPr/>
        </p:nvCxnSpPr>
        <p:spPr>
          <a:xfrm>
            <a:off x="342834" y="276471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2B691B-BAEA-BBA1-A03E-F560DE5F8D48}"/>
              </a:ext>
            </a:extLst>
          </p:cNvPr>
          <p:cNvSpPr txBox="1"/>
          <p:nvPr/>
        </p:nvSpPr>
        <p:spPr>
          <a:xfrm>
            <a:off x="0" y="2280705"/>
            <a:ext cx="1819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Ads</a:t>
            </a:r>
            <a:r>
              <a:rPr lang="fr-FR" sz="2000" dirty="0"/>
              <a:t> Http Server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21190E-6F1D-D235-221F-9C194021BD60}"/>
              </a:ext>
            </a:extLst>
          </p:cNvPr>
          <p:cNvCxnSpPr>
            <a:cxnSpLocks/>
          </p:cNvCxnSpPr>
          <p:nvPr/>
        </p:nvCxnSpPr>
        <p:spPr>
          <a:xfrm>
            <a:off x="881876" y="5592058"/>
            <a:ext cx="770469" cy="1322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F7B769-3F8F-419E-D1F8-ACBA9F44536E}"/>
              </a:ext>
            </a:extLst>
          </p:cNvPr>
          <p:cNvSpPr txBox="1"/>
          <p:nvPr/>
        </p:nvSpPr>
        <p:spPr>
          <a:xfrm>
            <a:off x="818234" y="4897810"/>
            <a:ext cx="394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http://ads.com/some-ad.html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497EE2B-C50D-1FB3-26E3-2217B5617799}"/>
              </a:ext>
            </a:extLst>
          </p:cNvPr>
          <p:cNvSpPr/>
          <p:nvPr/>
        </p:nvSpPr>
        <p:spPr>
          <a:xfrm>
            <a:off x="1745171" y="5441570"/>
            <a:ext cx="1704231" cy="817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9DBDD9-ED64-1549-8732-F78A3DF591C6}"/>
              </a:ext>
            </a:extLst>
          </p:cNvPr>
          <p:cNvSpPr txBox="1"/>
          <p:nvPr/>
        </p:nvSpPr>
        <p:spPr>
          <a:xfrm>
            <a:off x="1728265" y="5409929"/>
            <a:ext cx="1797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</a:t>
            </a:r>
            <a:br>
              <a:rPr lang="fr-FR" dirty="0"/>
            </a:br>
            <a:r>
              <a:rPr lang="fr-FR" b="1" dirty="0" err="1"/>
              <a:t>getCookie</a:t>
            </a:r>
            <a:r>
              <a:rPr lang="fr-FR" b="1" dirty="0"/>
              <a:t>("SID")</a:t>
            </a:r>
          </a:p>
          <a:p>
            <a:r>
              <a:rPr lang="fr-FR" dirty="0"/>
              <a:t>&lt;/script&gt;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9946599-68F3-6DA0-4104-68689A6D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63" y="2251540"/>
            <a:ext cx="1445863" cy="945607"/>
          </a:xfrm>
          <a:prstGeom prst="rect">
            <a:avLst/>
          </a:prstGeom>
        </p:spPr>
      </p:pic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E164169B-676F-2C1E-7F00-93973C813C35}"/>
              </a:ext>
            </a:extLst>
          </p:cNvPr>
          <p:cNvSpPr/>
          <p:nvPr/>
        </p:nvSpPr>
        <p:spPr>
          <a:xfrm rot="5400000">
            <a:off x="4975440" y="2469308"/>
            <a:ext cx="317374" cy="80193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Half Frame 33">
            <a:extLst>
              <a:ext uri="{FF2B5EF4-FFF2-40B4-BE49-F238E27FC236}">
                <a16:creationId xmlns:a16="http://schemas.microsoft.com/office/drawing/2014/main" id="{118D816E-DC0C-EB2E-6FBE-1256693FC850}"/>
              </a:ext>
            </a:extLst>
          </p:cNvPr>
          <p:cNvSpPr/>
          <p:nvPr/>
        </p:nvSpPr>
        <p:spPr>
          <a:xfrm rot="13167142">
            <a:off x="4355575" y="3607604"/>
            <a:ext cx="516227" cy="334401"/>
          </a:xfrm>
          <a:prstGeom prst="halfFrame">
            <a:avLst>
              <a:gd name="adj1" fmla="val 30862"/>
              <a:gd name="adj2" fmla="val 27873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214F5-7837-A763-46C0-0083F784FE68}"/>
              </a:ext>
            </a:extLst>
          </p:cNvPr>
          <p:cNvSpPr txBox="1"/>
          <p:nvPr/>
        </p:nvSpPr>
        <p:spPr>
          <a:xfrm>
            <a:off x="4382797" y="3995135"/>
            <a:ext cx="829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reuse</a:t>
            </a:r>
            <a:r>
              <a:rPr lang="fr-FR" dirty="0"/>
              <a:t> </a:t>
            </a:r>
          </a:p>
          <a:p>
            <a:r>
              <a:rPr lang="fr-FR" dirty="0"/>
              <a:t>in Http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84FA7D2-D0FF-FB46-34E3-E1D77DBA4A47}"/>
              </a:ext>
            </a:extLst>
          </p:cNvPr>
          <p:cNvSpPr/>
          <p:nvPr/>
        </p:nvSpPr>
        <p:spPr>
          <a:xfrm rot="18043655">
            <a:off x="4542373" y="3063428"/>
            <a:ext cx="298573" cy="1057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450564B4-90AE-8198-ECC3-513FCE488D9A}"/>
              </a:ext>
            </a:extLst>
          </p:cNvPr>
          <p:cNvSpPr/>
          <p:nvPr/>
        </p:nvSpPr>
        <p:spPr>
          <a:xfrm rot="4417601">
            <a:off x="3333478" y="2828292"/>
            <a:ext cx="300919" cy="13795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2EDCB5B8-1056-D4CB-5E63-41C723CF09B1}"/>
              </a:ext>
            </a:extLst>
          </p:cNvPr>
          <p:cNvSpPr/>
          <p:nvPr/>
        </p:nvSpPr>
        <p:spPr>
          <a:xfrm rot="2754132">
            <a:off x="3246332" y="3524605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2EDC5B2B-FA80-7CD9-2983-830F324324A6}"/>
              </a:ext>
            </a:extLst>
          </p:cNvPr>
          <p:cNvSpPr/>
          <p:nvPr/>
        </p:nvSpPr>
        <p:spPr>
          <a:xfrm rot="2754132">
            <a:off x="3226507" y="5567194"/>
            <a:ext cx="685800" cy="678513"/>
          </a:xfrm>
          <a:prstGeom prst="plus">
            <a:avLst>
              <a:gd name="adj" fmla="val 436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739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3CA8-A82A-E6D2-A82D-87894792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me [2/2]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35381-B7C5-9390-B40F-8A1006E3B534}"/>
              </a:ext>
            </a:extLst>
          </p:cNvPr>
          <p:cNvSpPr txBox="1"/>
          <p:nvPr/>
        </p:nvSpPr>
        <p:spPr>
          <a:xfrm>
            <a:off x="2971800" y="2505075"/>
            <a:ext cx="71648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Check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are "</a:t>
            </a:r>
            <a:r>
              <a:rPr lang="fr-FR" sz="2000" dirty="0" err="1"/>
              <a:t>resistant</a:t>
            </a:r>
            <a:r>
              <a:rPr lang="fr-FR" sz="2000" dirty="0"/>
              <a:t>" to a simple brute force </a:t>
            </a:r>
            <a:r>
              <a:rPr lang="fr-FR" sz="2000" dirty="0" err="1"/>
              <a:t>attack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trusting</a:t>
            </a:r>
            <a:r>
              <a:rPr lang="fr-FR" sz="2000" dirty="0"/>
              <a:t> </a:t>
            </a:r>
            <a:r>
              <a:rPr lang="fr-FR" sz="2000" dirty="0" err="1"/>
              <a:t>anybody</a:t>
            </a:r>
            <a:r>
              <a:rPr lang="fr-FR" sz="2000" dirty="0"/>
              <a:t> to do </a:t>
            </a:r>
            <a:r>
              <a:rPr lang="fr-FR" sz="2000" dirty="0" err="1"/>
              <a:t>it</a:t>
            </a:r>
            <a:r>
              <a:rPr lang="fr-FR" sz="2000" dirty="0"/>
              <a:t> for </a:t>
            </a:r>
            <a:r>
              <a:rPr lang="fr-FR" sz="2000" dirty="0" err="1"/>
              <a:t>you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Anyway, hackers </a:t>
            </a:r>
            <a:r>
              <a:rPr lang="fr-FR" sz="2000" dirty="0" err="1"/>
              <a:t>will</a:t>
            </a:r>
            <a:r>
              <a:rPr lang="fr-FR" sz="2000" dirty="0"/>
              <a:t> check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passwords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day</a:t>
            </a:r>
            <a:r>
              <a:rPr lang="fr-FR" sz="2000" dirty="0"/>
              <a:t>. 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9D505-AD62-7ACB-364B-A2EFE337BD74}"/>
              </a:ext>
            </a:extLst>
          </p:cNvPr>
          <p:cNvSpPr txBox="1"/>
          <p:nvPr/>
        </p:nvSpPr>
        <p:spPr>
          <a:xfrm>
            <a:off x="2971800" y="5366176"/>
            <a:ext cx="4799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Don't trust "</a:t>
            </a:r>
            <a:r>
              <a:rPr lang="fr-FR" sz="2000" dirty="0" err="1"/>
              <a:t>Password</a:t>
            </a:r>
            <a:r>
              <a:rPr lang="fr-FR" sz="2000" dirty="0"/>
              <a:t> </a:t>
            </a:r>
            <a:r>
              <a:rPr lang="fr-FR" sz="2000" dirty="0" err="1"/>
              <a:t>Strength</a:t>
            </a:r>
            <a:r>
              <a:rPr lang="fr-FR" sz="2000" dirty="0"/>
              <a:t>" indications</a:t>
            </a:r>
          </a:p>
        </p:txBody>
      </p:sp>
    </p:spTree>
    <p:extLst>
      <p:ext uri="{BB962C8B-B14F-4D97-AF65-F5344CB8AC3E}">
        <p14:creationId xmlns:p14="http://schemas.microsoft.com/office/powerpoint/2010/main" val="816103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C28B-6037-B12F-7D04-9CFA3771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Badly</a:t>
            </a:r>
            <a:r>
              <a:rPr lang="fr-FR" dirty="0"/>
              <a:t> Over-)</a:t>
            </a:r>
            <a:r>
              <a:rPr lang="fr-FR" dirty="0" err="1"/>
              <a:t>Estimated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/ </a:t>
            </a:r>
            <a:r>
              <a:rPr lang="fr-FR" dirty="0" err="1"/>
              <a:t>Quality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CA34-4623-D874-0E16-418F3878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7" y="1338262"/>
            <a:ext cx="6933145" cy="5148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7DF0C8-14FB-0EA3-C775-0B7D21A9D4F6}"/>
              </a:ext>
            </a:extLst>
          </p:cNvPr>
          <p:cNvSpPr/>
          <p:nvPr/>
        </p:nvSpPr>
        <p:spPr>
          <a:xfrm flipH="1">
            <a:off x="1795463" y="3652838"/>
            <a:ext cx="4291012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F5157F3-D64C-95B3-D9F1-48AFE7D99386}"/>
              </a:ext>
            </a:extLst>
          </p:cNvPr>
          <p:cNvSpPr/>
          <p:nvPr/>
        </p:nvSpPr>
        <p:spPr>
          <a:xfrm rot="16200000">
            <a:off x="6534330" y="3443286"/>
            <a:ext cx="428626" cy="657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3785-8776-2B19-69A5-EB120C5FF459}"/>
              </a:ext>
            </a:extLst>
          </p:cNvPr>
          <p:cNvSpPr txBox="1"/>
          <p:nvPr/>
        </p:nvSpPr>
        <p:spPr>
          <a:xfrm>
            <a:off x="7495993" y="3429000"/>
            <a:ext cx="48945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Stupid</a:t>
            </a:r>
            <a:r>
              <a:rPr lang="fr-FR" dirty="0"/>
              <a:t> &amp;  Small </a:t>
            </a:r>
            <a:r>
              <a:rPr lang="fr-FR" dirty="0" err="1"/>
              <a:t>passwords</a:t>
            </a:r>
            <a:endParaRPr lang="fr-FR" dirty="0"/>
          </a:p>
          <a:p>
            <a:r>
              <a:rPr lang="fr-FR" dirty="0"/>
              <a:t>have </a:t>
            </a:r>
            <a:r>
              <a:rPr lang="fr-FR" dirty="0" err="1"/>
              <a:t>extremely</a:t>
            </a:r>
            <a:r>
              <a:rPr lang="fr-FR" dirty="0"/>
              <a:t> BAD </a:t>
            </a:r>
            <a:r>
              <a:rPr lang="fr-FR" dirty="0" err="1"/>
              <a:t>quality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BUT </a:t>
            </a:r>
            <a:r>
              <a:rPr lang="fr-FR" b="1" dirty="0" err="1"/>
              <a:t>Estimated</a:t>
            </a:r>
            <a:r>
              <a:rPr lang="fr-FR" b="1" dirty="0"/>
              <a:t> High </a:t>
            </a:r>
            <a:r>
              <a:rPr lang="fr-FR" b="1" dirty="0" err="1"/>
              <a:t>quality</a:t>
            </a:r>
            <a:r>
              <a:rPr lang="fr-FR" b="1" dirty="0"/>
              <a:t>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dirty="0" err="1"/>
              <a:t>mean</a:t>
            </a:r>
            <a:r>
              <a:rPr lang="fr-FR" b="1" dirty="0"/>
              <a:t> OK !!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( You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GENERATE </a:t>
            </a:r>
            <a:r>
              <a:rPr lang="fr-FR" dirty="0" err="1"/>
              <a:t>them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170767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3B08-D409-2E81-3B8E-A619F21B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5590"/>
          </a:xfrm>
        </p:spPr>
        <p:txBody>
          <a:bodyPr/>
          <a:lstStyle/>
          <a:p>
            <a:pPr algn="ctr"/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Passwords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9BB82-2060-251F-3725-27EEE0DA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04" y="985590"/>
            <a:ext cx="8333192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7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A91F-427A-0BF9-A91E-727FAD13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3C7A-B866-7463-ED6A-11081D9D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127379"/>
            <a:ext cx="8782050" cy="891655"/>
          </a:xfrm>
        </p:spPr>
        <p:txBody>
          <a:bodyPr/>
          <a:lstStyle/>
          <a:p>
            <a:pPr algn="ctr"/>
            <a:r>
              <a:rPr lang="fr-FR" dirty="0"/>
              <a:t>On Windows, 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HashSuite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F595E-DEA8-F139-2797-5C422214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9" y="127379"/>
            <a:ext cx="2865368" cy="674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399CA-857F-80B7-5521-E2C62708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03" y="801807"/>
            <a:ext cx="8782050" cy="59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6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D0B9-9702-F17F-4D86-29B901DF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1CEB-9D80-F013-6BE8-5CF49415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Example Use-Case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2594A-2B4C-1213-F537-5879CAC8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60" y="1660415"/>
            <a:ext cx="6858333" cy="4973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8E0EA-50ED-8CE5-AC1B-4681DD3C8F2D}"/>
              </a:ext>
            </a:extLst>
          </p:cNvPr>
          <p:cNvSpPr txBox="1"/>
          <p:nvPr/>
        </p:nvSpPr>
        <p:spPr>
          <a:xfrm>
            <a:off x="223838" y="1142226"/>
            <a:ext cx="52711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Since</a:t>
            </a:r>
            <a:r>
              <a:rPr lang="fr-FR" dirty="0"/>
              <a:t> 2 </a:t>
            </a:r>
            <a:r>
              <a:rPr lang="fr-FR" dirty="0" err="1"/>
              <a:t>years</a:t>
            </a:r>
            <a:r>
              <a:rPr lang="fr-FR" dirty="0"/>
              <a:t>, I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"</a:t>
            </a:r>
            <a:r>
              <a:rPr lang="fr-FR" dirty="0" err="1"/>
              <a:t>fingerprint</a:t>
            </a:r>
            <a:r>
              <a:rPr lang="fr-FR" dirty="0"/>
              <a:t>",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"PIN" code</a:t>
            </a:r>
          </a:p>
          <a:p>
            <a:endParaRPr lang="fr-FR" dirty="0"/>
          </a:p>
          <a:p>
            <a:r>
              <a:rPr lang="fr-FR" dirty="0"/>
              <a:t>... I </a:t>
            </a:r>
            <a:r>
              <a:rPr lang="fr-FR" dirty="0" err="1"/>
              <a:t>forgot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    I can not do admin </a:t>
            </a:r>
            <a:r>
              <a:rPr lang="fr-FR" dirty="0" err="1"/>
              <a:t>commands</a:t>
            </a:r>
            <a:r>
              <a:rPr lang="fr-FR" dirty="0"/>
              <a:t> </a:t>
            </a:r>
            <a:r>
              <a:rPr lang="fr-FR" dirty="0" err="1"/>
              <a:t>anymore</a:t>
            </a:r>
            <a:endParaRPr lang="fr-FR" dirty="0"/>
          </a:p>
        </p:txBody>
      </p:sp>
      <p:pic>
        <p:nvPicPr>
          <p:cNvPr id="7170" name="Picture 2" descr="Oups.gouv.fr, un site pour le droit à l'erreur des contribuables">
            <a:extLst>
              <a:ext uri="{FF2B5EF4-FFF2-40B4-BE49-F238E27FC236}">
                <a16:creationId xmlns:a16="http://schemas.microsoft.com/office/drawing/2014/main" id="{24A0C9F2-0F99-D0BA-48E1-950ED097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4405313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529E8-D43B-37C9-0360-E7D94A63B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000" y="2676111"/>
            <a:ext cx="2147175" cy="16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8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F1A7-1ADD-87E7-BD7C-3F111C4F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2825" cy="1325563"/>
          </a:xfrm>
        </p:spPr>
        <p:txBody>
          <a:bodyPr/>
          <a:lstStyle/>
          <a:p>
            <a:pPr algn="ctr"/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Hashes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B7789-9367-1FBA-89C3-A99006E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6" y="1690688"/>
            <a:ext cx="7129128" cy="42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1B86-FBB7-B6F0-6A0A-66E9F712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2571-3CFF-10A0-2377-E947EBF7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2825" cy="1325563"/>
          </a:xfrm>
        </p:spPr>
        <p:txBody>
          <a:bodyPr/>
          <a:lstStyle/>
          <a:p>
            <a:pPr algn="ctr"/>
            <a:r>
              <a:rPr lang="fr-FR" dirty="0" err="1"/>
              <a:t>Maybe</a:t>
            </a:r>
            <a:r>
              <a:rPr lang="fr-FR" dirty="0"/>
              <a:t> "Use Rules"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parts</a:t>
            </a:r>
            <a:br>
              <a:rPr lang="fr-FR" dirty="0"/>
            </a:br>
            <a:r>
              <a:rPr lang="fr-FR" dirty="0"/>
              <a:t>Configure </a:t>
            </a:r>
            <a:r>
              <a:rPr lang="fr-FR" dirty="0" err="1"/>
              <a:t>known</a:t>
            </a:r>
            <a:r>
              <a:rPr lang="fr-FR" dirty="0"/>
              <a:t> size, </a:t>
            </a:r>
            <a:r>
              <a:rPr lang="fr-FR" dirty="0" err="1"/>
              <a:t>wordlist</a:t>
            </a:r>
            <a:r>
              <a:rPr lang="fr-FR" dirty="0"/>
              <a:t>,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8517-B781-0F18-C293-8418214F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6" y="1690688"/>
            <a:ext cx="7129128" cy="4263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A57F60-65E2-CE1C-24D5-FFDFE5BC3524}"/>
              </a:ext>
            </a:extLst>
          </p:cNvPr>
          <p:cNvSpPr/>
          <p:nvPr/>
        </p:nvSpPr>
        <p:spPr>
          <a:xfrm flipH="1" flipV="1">
            <a:off x="2647948" y="3822566"/>
            <a:ext cx="1385886" cy="19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D921F-1751-E5AB-348E-B78ED34FF2D2}"/>
              </a:ext>
            </a:extLst>
          </p:cNvPr>
          <p:cNvSpPr/>
          <p:nvPr/>
        </p:nvSpPr>
        <p:spPr>
          <a:xfrm flipH="1" flipV="1">
            <a:off x="2647946" y="4827453"/>
            <a:ext cx="1385885" cy="196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29FFB-2A48-D45A-F647-DB6D5B8E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98" y="4671921"/>
            <a:ext cx="3048264" cy="20956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026745-F4BE-ED9B-2C7E-458560B329D3}"/>
              </a:ext>
            </a:extLst>
          </p:cNvPr>
          <p:cNvCxnSpPr>
            <a:cxnSpLocks/>
          </p:cNvCxnSpPr>
          <p:nvPr/>
        </p:nvCxnSpPr>
        <p:spPr>
          <a:xfrm>
            <a:off x="4114800" y="4938713"/>
            <a:ext cx="1981200" cy="1619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26B706-5F6D-8467-FC41-688B509B38BD}"/>
              </a:ext>
            </a:extLst>
          </p:cNvPr>
          <p:cNvSpPr txBox="1"/>
          <p:nvPr/>
        </p:nvSpPr>
        <p:spPr>
          <a:xfrm>
            <a:off x="135637" y="3137477"/>
            <a:ext cx="187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searches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hypothesis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dictionary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78094-1CCB-7191-9B46-9B5A3F30CEA8}"/>
              </a:ext>
            </a:extLst>
          </p:cNvPr>
          <p:cNvCxnSpPr>
            <a:cxnSpLocks/>
          </p:cNvCxnSpPr>
          <p:nvPr/>
        </p:nvCxnSpPr>
        <p:spPr>
          <a:xfrm>
            <a:off x="7224713" y="5219700"/>
            <a:ext cx="557212" cy="5619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476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F891-BDD5-868E-EAAE-E620312F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Rules</a:t>
            </a:r>
            <a:br>
              <a:rPr lang="fr-FR" dirty="0"/>
            </a:br>
            <a:r>
              <a:rPr lang="fr-FR" dirty="0"/>
              <a:t>=&gt;  11 minutes </a:t>
            </a:r>
            <a:r>
              <a:rPr lang="fr-FR" dirty="0" err="1"/>
              <a:t>only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E787-650C-8D77-A6AE-EC5737CF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2281238"/>
            <a:ext cx="7468247" cy="14936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F45E23-8C4B-65FC-B637-AFFC51FCDFA8}"/>
              </a:ext>
            </a:extLst>
          </p:cNvPr>
          <p:cNvSpPr/>
          <p:nvPr/>
        </p:nvSpPr>
        <p:spPr>
          <a:xfrm flipH="1" flipV="1">
            <a:off x="6257925" y="3142363"/>
            <a:ext cx="647699" cy="204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817C55-BD3E-FF9F-612A-35C9F4BF669B}"/>
              </a:ext>
            </a:extLst>
          </p:cNvPr>
          <p:cNvCxnSpPr>
            <a:cxnSpLocks/>
          </p:cNvCxnSpPr>
          <p:nvPr/>
        </p:nvCxnSpPr>
        <p:spPr>
          <a:xfrm flipH="1" flipV="1">
            <a:off x="2795914" y="3506572"/>
            <a:ext cx="414012" cy="21568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C5B8E2-0DB1-2788-295E-FEB688BF4C0D}"/>
              </a:ext>
            </a:extLst>
          </p:cNvPr>
          <p:cNvSpPr/>
          <p:nvPr/>
        </p:nvSpPr>
        <p:spPr>
          <a:xfrm flipH="1" flipV="1">
            <a:off x="2400301" y="2940905"/>
            <a:ext cx="361950" cy="52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1AE083-FF64-1A5D-3CBA-4CEF2F62ABCA}"/>
              </a:ext>
            </a:extLst>
          </p:cNvPr>
          <p:cNvCxnSpPr>
            <a:cxnSpLocks/>
          </p:cNvCxnSpPr>
          <p:nvPr/>
        </p:nvCxnSpPr>
        <p:spPr>
          <a:xfrm>
            <a:off x="2871788" y="3244756"/>
            <a:ext cx="296510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33AB1B-12CA-BB44-3ECE-F7B76E1C48E9}"/>
              </a:ext>
            </a:extLst>
          </p:cNvPr>
          <p:cNvSpPr txBox="1"/>
          <p:nvPr/>
        </p:nvSpPr>
        <p:spPr>
          <a:xfrm>
            <a:off x="2581276" y="4572484"/>
            <a:ext cx="8383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 minutes </a:t>
            </a:r>
            <a:r>
              <a:rPr lang="fr-FR" dirty="0" err="1"/>
              <a:t>is</a:t>
            </a:r>
            <a:r>
              <a:rPr lang="fr-FR" dirty="0"/>
              <a:t> FAST !</a:t>
            </a:r>
          </a:p>
          <a:p>
            <a:endParaRPr lang="fr-FR" dirty="0"/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took</a:t>
            </a:r>
            <a:r>
              <a:rPr lang="fr-FR" dirty="0"/>
              <a:t> me ~3minutes,  </a:t>
            </a:r>
            <a:r>
              <a:rPr lang="fr-FR" dirty="0" err="1"/>
              <a:t>knowing</a:t>
            </a:r>
            <a:r>
              <a:rPr lang="fr-FR" dirty="0"/>
              <a:t>  "&lt;</a:t>
            </a:r>
            <a:r>
              <a:rPr lang="fr-FR" dirty="0" err="1"/>
              <a:t>wordlist</a:t>
            </a:r>
            <a:r>
              <a:rPr lang="fr-FR" dirty="0"/>
              <a:t>&gt;"</a:t>
            </a:r>
          </a:p>
          <a:p>
            <a:endParaRPr lang="fr-FR" dirty="0"/>
          </a:p>
          <a:p>
            <a:r>
              <a:rPr lang="fr-FR" dirty="0"/>
              <a:t>on a single, </a:t>
            </a:r>
            <a:r>
              <a:rPr lang="fr-FR" dirty="0" err="1"/>
              <a:t>modest</a:t>
            </a:r>
            <a:r>
              <a:rPr lang="fr-FR" dirty="0"/>
              <a:t> PC</a:t>
            </a:r>
          </a:p>
          <a:p>
            <a:r>
              <a:rPr lang="fr-FR" dirty="0"/>
              <a:t>... </a:t>
            </a:r>
            <a:r>
              <a:rPr lang="fr-FR" dirty="0" err="1"/>
              <a:t>HACKERs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have </a:t>
            </a:r>
            <a:r>
              <a:rPr lang="fr-FR" dirty="0" err="1"/>
              <a:t>assumptions</a:t>
            </a:r>
            <a:r>
              <a:rPr lang="fr-FR" dirty="0"/>
              <a:t>,  but </a:t>
            </a:r>
            <a:r>
              <a:rPr lang="fr-FR" dirty="0" err="1"/>
              <a:t>they</a:t>
            </a:r>
            <a:r>
              <a:rPr lang="fr-FR" dirty="0"/>
              <a:t> do have </a:t>
            </a:r>
            <a:r>
              <a:rPr lang="fr-FR" dirty="0" err="1"/>
              <a:t>databases</a:t>
            </a:r>
            <a:r>
              <a:rPr lang="fr-FR" dirty="0"/>
              <a:t> of </a:t>
            </a:r>
            <a:r>
              <a:rPr lang="fr-FR" dirty="0" err="1"/>
              <a:t>wordlist</a:t>
            </a:r>
            <a:r>
              <a:rPr lang="fr-FR" dirty="0"/>
              <a:t>, and </a:t>
            </a:r>
            <a:r>
              <a:rPr lang="fr-FR" dirty="0" err="1"/>
              <a:t>CPUs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372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177D-1780-1676-DEA1-E4DC49D5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2773-E75B-AF09-2FE6-A20471A9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F7B58-17F1-D806-FB96-CFCF0DB7546A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3B8AB1-FEDB-A03F-9033-1B1697E7298C}"/>
              </a:ext>
            </a:extLst>
          </p:cNvPr>
          <p:cNvSpPr/>
          <p:nvPr/>
        </p:nvSpPr>
        <p:spPr>
          <a:xfrm>
            <a:off x="3539319" y="5705475"/>
            <a:ext cx="6587320" cy="7453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E1AE90-6641-5612-E7D1-ED1AF381E6F4}"/>
              </a:ext>
            </a:extLst>
          </p:cNvPr>
          <p:cNvSpPr/>
          <p:nvPr/>
        </p:nvSpPr>
        <p:spPr>
          <a:xfrm>
            <a:off x="2703985" y="5191373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BF17A-4982-5386-D8CC-F1AC2EB2B79A}"/>
              </a:ext>
            </a:extLst>
          </p:cNvPr>
          <p:cNvSpPr/>
          <p:nvPr/>
        </p:nvSpPr>
        <p:spPr>
          <a:xfrm flipV="1">
            <a:off x="3277381" y="1260903"/>
            <a:ext cx="6587320" cy="37434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669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0F8-7570-B1A1-74C3-B0BC5CB6C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EA5A-7D93-657F-BF69-A3BB83BA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2FA / MFA = 2/Multi Factor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F6DA1-2FAA-C4B0-8037-EFA68A04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93"/>
            <a:ext cx="6286984" cy="425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AFE9F-036B-12DF-893C-4705D020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8" y="1578902"/>
            <a:ext cx="5643562" cy="51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5F3C-3EB1-7866-4CAF-9B535F6E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5"/>
            <a:ext cx="11882437" cy="1792288"/>
          </a:xfrm>
        </p:spPr>
        <p:txBody>
          <a:bodyPr/>
          <a:lstStyle/>
          <a:p>
            <a:pPr algn="ctr"/>
            <a:r>
              <a:rPr lang="fr-FR" dirty="0"/>
              <a:t>Cookie are "</a:t>
            </a:r>
            <a:r>
              <a:rPr lang="fr-FR" dirty="0" err="1"/>
              <a:t>hidden</a:t>
            </a:r>
            <a:r>
              <a:rPr lang="fr-FR" dirty="0"/>
              <a:t>" to End-</a:t>
            </a:r>
            <a:r>
              <a:rPr lang="fr-FR" dirty="0" err="1"/>
              <a:t>Users</a:t>
            </a: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ShareableLink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*secret*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C7F42-4A3E-21B7-8A58-A61CB7DD552D}"/>
              </a:ext>
            </a:extLst>
          </p:cNvPr>
          <p:cNvSpPr txBox="1"/>
          <p:nvPr/>
        </p:nvSpPr>
        <p:spPr>
          <a:xfrm>
            <a:off x="1809750" y="2583924"/>
            <a:ext cx="9832372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 in URL </a:t>
            </a:r>
            <a:r>
              <a:rPr lang="fr-FR" sz="2400" dirty="0" err="1"/>
              <a:t>path</a:t>
            </a:r>
            <a:endParaRPr lang="fr-FR" sz="2400" dirty="0"/>
          </a:p>
          <a:p>
            <a:r>
              <a:rPr lang="fr-FR" sz="2400" dirty="0"/>
              <a:t>   http://host:port/some-resource/path</a:t>
            </a:r>
            <a:r>
              <a:rPr lang="fr-FR" sz="2800" b="1" dirty="0">
                <a:solidFill>
                  <a:srgbClr val="FF0000"/>
                </a:solidFill>
              </a:rPr>
              <a:t>/</a:t>
            </a:r>
            <a:r>
              <a:rPr lang="fr-FR" sz="2400" dirty="0"/>
              <a:t>**secret-very-long-so-do-not-read**</a:t>
            </a:r>
          </a:p>
          <a:p>
            <a:endParaRPr lang="fr-FR" sz="2400" dirty="0"/>
          </a:p>
          <a:p>
            <a:r>
              <a:rPr lang="fr-FR" sz="2400" dirty="0"/>
              <a:t>2/ in URL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parameter</a:t>
            </a:r>
            <a:endParaRPr lang="fr-FR" sz="2400" dirty="0"/>
          </a:p>
          <a:p>
            <a:r>
              <a:rPr lang="fr-FR" sz="2400" dirty="0"/>
              <a:t>   http://host:port/some-resource/path</a:t>
            </a:r>
            <a:r>
              <a:rPr lang="fr-FR" sz="2800" b="1" dirty="0">
                <a:solidFill>
                  <a:srgbClr val="FF0000"/>
                </a:solidFill>
              </a:rPr>
              <a:t>?param=</a:t>
            </a:r>
            <a:r>
              <a:rPr lang="fr-FR" sz="2400" dirty="0"/>
              <a:t>**secret**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Notice: impossible in </a:t>
            </a:r>
            <a:r>
              <a:rPr lang="fr-FR" sz="2400" dirty="0" err="1"/>
              <a:t>Anchors</a:t>
            </a:r>
            <a:r>
              <a:rPr lang="fr-FR" sz="2400" dirty="0"/>
              <a:t> (not </a:t>
            </a:r>
            <a:r>
              <a:rPr lang="fr-FR" sz="2400" dirty="0" err="1"/>
              <a:t>transmitted</a:t>
            </a:r>
            <a:r>
              <a:rPr lang="fr-FR" sz="2400" dirty="0"/>
              <a:t> to servers)</a:t>
            </a:r>
          </a:p>
          <a:p>
            <a:r>
              <a:rPr lang="fr-FR" sz="2400" dirty="0"/>
              <a:t>   http://host:port/some-resource/path</a:t>
            </a:r>
            <a:r>
              <a:rPr lang="fr-FR" sz="2400" b="1" dirty="0"/>
              <a:t>#</a:t>
            </a:r>
            <a:r>
              <a:rPr lang="fr-FR" sz="2400" dirty="0"/>
              <a:t>anchor-**secret**</a:t>
            </a:r>
          </a:p>
          <a:p>
            <a:r>
              <a:rPr lang="fr-FR" sz="24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685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7913B-58C3-BA96-CED5-B89F2517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2F41-D779-6B81-6655-DE6F6C3C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Example 2FA   </a:t>
            </a:r>
          </a:p>
        </p:txBody>
      </p:sp>
      <p:pic>
        <p:nvPicPr>
          <p:cNvPr id="8194" name="Picture 2" descr="Is two-factor authentication (2FA) as secure as it seems? | Malwarebytes  Labs">
            <a:extLst>
              <a:ext uri="{FF2B5EF4-FFF2-40B4-BE49-F238E27FC236}">
                <a16:creationId xmlns:a16="http://schemas.microsoft.com/office/drawing/2014/main" id="{6C0CF40B-4322-E83E-A809-5C590F8A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94792"/>
            <a:ext cx="3743325" cy="23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at is Two-Factor Authentication (2FA)">
            <a:extLst>
              <a:ext uri="{FF2B5EF4-FFF2-40B4-BE49-F238E27FC236}">
                <a16:creationId xmlns:a16="http://schemas.microsoft.com/office/drawing/2014/main" id="{4CF35C03-6DB1-7FAC-88DA-3CC17518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135058"/>
            <a:ext cx="3069128" cy="24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E6368-52D6-A5F7-D727-85B9E501EAFD}"/>
              </a:ext>
            </a:extLst>
          </p:cNvPr>
          <p:cNvSpPr txBox="1"/>
          <p:nvPr/>
        </p:nvSpPr>
        <p:spPr>
          <a:xfrm>
            <a:off x="481013" y="1487358"/>
            <a:ext cx="346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SMS confirmation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795B4-6D03-85D5-9CB3-C364CA7E6153}"/>
              </a:ext>
            </a:extLst>
          </p:cNvPr>
          <p:cNvSpPr txBox="1"/>
          <p:nvPr/>
        </p:nvSpPr>
        <p:spPr>
          <a:xfrm>
            <a:off x="4524376" y="1420683"/>
            <a:ext cx="379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QR code to scan </a:t>
            </a:r>
          </a:p>
          <a:p>
            <a:r>
              <a:rPr lang="fr-FR" dirty="0"/>
              <a:t>           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installed+configured</a:t>
            </a:r>
            <a:r>
              <a:rPr lang="fr-FR" dirty="0"/>
              <a:t> App</a:t>
            </a:r>
          </a:p>
        </p:txBody>
      </p:sp>
      <p:pic>
        <p:nvPicPr>
          <p:cNvPr id="8198" name="Picture 6" descr="Two Factor Authentication (2FA)">
            <a:extLst>
              <a:ext uri="{FF2B5EF4-FFF2-40B4-BE49-F238E27FC236}">
                <a16:creationId xmlns:a16="http://schemas.microsoft.com/office/drawing/2014/main" id="{4AFCC646-363F-DA63-F8E2-8ED4916C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6" y="2277830"/>
            <a:ext cx="3326143" cy="21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85656-B044-CAB5-C22C-2B8CB6BDE8BA}"/>
              </a:ext>
            </a:extLst>
          </p:cNvPr>
          <p:cNvSpPr txBox="1"/>
          <p:nvPr/>
        </p:nvSpPr>
        <p:spPr>
          <a:xfrm>
            <a:off x="9026881" y="1420683"/>
            <a:ext cx="232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Password</a:t>
            </a:r>
            <a:r>
              <a:rPr lang="fr-FR" dirty="0"/>
              <a:t> + </a:t>
            </a:r>
            <a:r>
              <a:rPr lang="fr-FR" dirty="0" err="1"/>
              <a:t>Fingerprint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5226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BB3B-9368-26C4-53C2-EFDD247D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2FA </a:t>
            </a:r>
            <a:br>
              <a:rPr lang="fr-FR" dirty="0"/>
            </a:br>
            <a:r>
              <a:rPr lang="fr-FR" dirty="0"/>
              <a:t>(or simple </a:t>
            </a:r>
            <a:r>
              <a:rPr lang="fr-FR" dirty="0" err="1"/>
              <a:t>Auth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no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</p:txBody>
      </p:sp>
      <p:pic>
        <p:nvPicPr>
          <p:cNvPr id="9218" name="Picture 2" descr="SafeNet OTP Display Card | OTP authenticator">
            <a:extLst>
              <a:ext uri="{FF2B5EF4-FFF2-40B4-BE49-F238E27FC236}">
                <a16:creationId xmlns:a16="http://schemas.microsoft.com/office/drawing/2014/main" id="{6D41D296-26B0-88C7-4C47-9E7F4804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986088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C0842-22B3-05B2-CC17-8D51F2E7CBBD}"/>
              </a:ext>
            </a:extLst>
          </p:cNvPr>
          <p:cNvSpPr txBox="1"/>
          <p:nvPr/>
        </p:nvSpPr>
        <p:spPr>
          <a:xfrm>
            <a:off x="285751" y="2531031"/>
            <a:ext cx="3109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 +  RSA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Ids</a:t>
            </a:r>
            <a:r>
              <a:rPr lang="fr-FR" dirty="0"/>
              <a:t>  </a:t>
            </a:r>
          </a:p>
          <a:p>
            <a:r>
              <a:rPr lang="fr-FR" dirty="0"/>
              <a:t>          (</a:t>
            </a:r>
            <a:r>
              <a:rPr lang="fr-FR" dirty="0" err="1"/>
              <a:t>validity</a:t>
            </a:r>
            <a:r>
              <a:rPr lang="fr-FR" dirty="0"/>
              <a:t> time ~1 minute)</a:t>
            </a:r>
          </a:p>
        </p:txBody>
      </p:sp>
      <p:pic>
        <p:nvPicPr>
          <p:cNvPr id="9220" name="Picture 4" descr="GIDS Card Multi-Factor Authentication Windows Login Smart Card">
            <a:extLst>
              <a:ext uri="{FF2B5EF4-FFF2-40B4-BE49-F238E27FC236}">
                <a16:creationId xmlns:a16="http://schemas.microsoft.com/office/drawing/2014/main" id="{E7F79345-C860-993D-82D6-146E6D34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7765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E7A25-FDB4-FE23-9433-EF25B1333980}"/>
              </a:ext>
            </a:extLst>
          </p:cNvPr>
          <p:cNvSpPr txBox="1"/>
          <p:nvPr/>
        </p:nvSpPr>
        <p:spPr>
          <a:xfrm>
            <a:off x="3819526" y="253103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SmartCard</a:t>
            </a:r>
            <a:r>
              <a:rPr lang="fr-FR" dirty="0"/>
              <a:t> + PIN-CODE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12D2-7D2A-998D-524D-94E7591BDF0B}"/>
              </a:ext>
            </a:extLst>
          </p:cNvPr>
          <p:cNvSpPr txBox="1"/>
          <p:nvPr/>
        </p:nvSpPr>
        <p:spPr>
          <a:xfrm>
            <a:off x="7126449" y="2392531"/>
            <a:ext cx="4858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!! Voice </a:t>
            </a:r>
            <a:r>
              <a:rPr lang="fr-FR" dirty="0" err="1"/>
              <a:t>now</a:t>
            </a:r>
            <a:r>
              <a:rPr lang="fr-FR" dirty="0"/>
              <a:t> possible to break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AI </a:t>
            </a:r>
          </a:p>
          <a:p>
            <a:r>
              <a:rPr lang="fr-FR" dirty="0"/>
              <a:t>(~</a:t>
            </a:r>
            <a:r>
              <a:rPr lang="fr-FR" dirty="0" err="1"/>
              <a:t>midjourney</a:t>
            </a:r>
            <a:r>
              <a:rPr lang="fr-FR" dirty="0"/>
              <a:t>, </a:t>
            </a:r>
            <a:r>
              <a:rPr lang="fr-FR" dirty="0" err="1"/>
              <a:t>chatgpt</a:t>
            </a:r>
            <a:r>
              <a:rPr lang="fr-F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43CB1-FE13-8A6D-AB69-D5CC03C1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02" y="3215596"/>
            <a:ext cx="3197702" cy="12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5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6726F-B83F-5689-92B6-8A95A0C2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BDA0-0E3F-F398-9954-7D76FF94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8F535-9DCC-C73D-14C0-84DDC874B31A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894A07-AF48-8B8A-B8BE-6D9653762B53}"/>
              </a:ext>
            </a:extLst>
          </p:cNvPr>
          <p:cNvSpPr/>
          <p:nvPr/>
        </p:nvSpPr>
        <p:spPr>
          <a:xfrm>
            <a:off x="9385773" y="6141764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02A-FF9C-1AB4-A8AA-1F6B4EED9E57}"/>
              </a:ext>
            </a:extLst>
          </p:cNvPr>
          <p:cNvSpPr txBox="1"/>
          <p:nvPr/>
        </p:nvSpPr>
        <p:spPr>
          <a:xfrm>
            <a:off x="7380344" y="6047223"/>
            <a:ext cx="179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623B0-1756-C26C-D15D-119CC665CEFE}"/>
              </a:ext>
            </a:extLst>
          </p:cNvPr>
          <p:cNvSpPr txBox="1"/>
          <p:nvPr/>
        </p:nvSpPr>
        <p:spPr>
          <a:xfrm>
            <a:off x="10352144" y="6072683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there's</a:t>
            </a:r>
            <a:r>
              <a:rPr lang="fr-FR" dirty="0"/>
              <a:t> more...</a:t>
            </a:r>
          </a:p>
        </p:txBody>
      </p:sp>
    </p:spTree>
    <p:extLst>
      <p:ext uri="{BB962C8B-B14F-4D97-AF65-F5344CB8AC3E}">
        <p14:creationId xmlns:p14="http://schemas.microsoft.com/office/powerpoint/2010/main" val="3832885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31B7-4947-507C-63C7-B7469B8A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E99F-943F-DD73-D438-DF53C18B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9BED-A746-6D3C-CB23-C3D3D5794CE8}"/>
              </a:ext>
            </a:extLst>
          </p:cNvPr>
          <p:cNvSpPr txBox="1"/>
          <p:nvPr/>
        </p:nvSpPr>
        <p:spPr>
          <a:xfrm>
            <a:off x="4067175" y="3095625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199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7187E-EFAC-4EA4-6104-79052441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3237-348A-1782-08D2-BB8F3590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1157240"/>
          </a:xfrm>
        </p:spPr>
        <p:txBody>
          <a:bodyPr/>
          <a:lstStyle/>
          <a:p>
            <a:pPr algn="ctr"/>
            <a:r>
              <a:rPr lang="fr-FR" dirty="0" err="1"/>
              <a:t>Shareable</a:t>
            </a:r>
            <a:r>
              <a:rPr lang="fr-FR" dirty="0"/>
              <a:t> URL Link </a:t>
            </a:r>
            <a:r>
              <a:rPr lang="fr-FR" dirty="0" err="1"/>
              <a:t>using</a:t>
            </a:r>
            <a:r>
              <a:rPr lang="fr-FR" dirty="0"/>
              <a:t> http </a:t>
            </a:r>
            <a:r>
              <a:rPr lang="fr-FR" dirty="0" err="1"/>
              <a:t>query</a:t>
            </a:r>
            <a:r>
              <a:rPr lang="fr-FR" dirty="0"/>
              <a:t> param  http://....</a:t>
            </a:r>
            <a:r>
              <a:rPr lang="fr-FR" dirty="0" err="1"/>
              <a:t>path?token</a:t>
            </a:r>
            <a:r>
              <a:rPr lang="fr-FR" dirty="0"/>
              <a:t>=**secret**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5A9D2-5FC5-2CE6-3263-058FC159106D}"/>
              </a:ext>
            </a:extLst>
          </p:cNvPr>
          <p:cNvSpPr/>
          <p:nvPr/>
        </p:nvSpPr>
        <p:spPr>
          <a:xfrm>
            <a:off x="5362277" y="2434359"/>
            <a:ext cx="371302" cy="1042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3A7E18-FB20-08B3-1E0F-C66C63478D92}"/>
              </a:ext>
            </a:extLst>
          </p:cNvPr>
          <p:cNvCxnSpPr>
            <a:cxnSpLocks/>
          </p:cNvCxnSpPr>
          <p:nvPr/>
        </p:nvCxnSpPr>
        <p:spPr>
          <a:xfrm>
            <a:off x="5547242" y="1902762"/>
            <a:ext cx="0" cy="38544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82964-0B94-034E-26B5-4A0C88271F31}"/>
              </a:ext>
            </a:extLst>
          </p:cNvPr>
          <p:cNvCxnSpPr>
            <a:cxnSpLocks/>
          </p:cNvCxnSpPr>
          <p:nvPr/>
        </p:nvCxnSpPr>
        <p:spPr>
          <a:xfrm>
            <a:off x="5296961" y="1896184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D67DF2-C8A6-49B0-3FF6-941555C5C2AF}"/>
              </a:ext>
            </a:extLst>
          </p:cNvPr>
          <p:cNvSpPr txBox="1"/>
          <p:nvPr/>
        </p:nvSpPr>
        <p:spPr>
          <a:xfrm>
            <a:off x="4645975" y="1466342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73927B-B64A-3E26-FE96-DB33B7BBF591}"/>
              </a:ext>
            </a:extLst>
          </p:cNvPr>
          <p:cNvCxnSpPr>
            <a:cxnSpLocks/>
          </p:cNvCxnSpPr>
          <p:nvPr/>
        </p:nvCxnSpPr>
        <p:spPr>
          <a:xfrm>
            <a:off x="5821939" y="2434359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DF51C-F232-010C-3E36-E360C6054E92}"/>
              </a:ext>
            </a:extLst>
          </p:cNvPr>
          <p:cNvCxnSpPr>
            <a:cxnSpLocks/>
          </p:cNvCxnSpPr>
          <p:nvPr/>
        </p:nvCxnSpPr>
        <p:spPr>
          <a:xfrm flipH="1">
            <a:off x="5874699" y="3210647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5A1FAC-901B-B40A-F816-01911662EDE7}"/>
              </a:ext>
            </a:extLst>
          </p:cNvPr>
          <p:cNvSpPr/>
          <p:nvPr/>
        </p:nvSpPr>
        <p:spPr>
          <a:xfrm>
            <a:off x="9954347" y="2880957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DC03B8-9715-7FC6-4513-78376792BCFB}"/>
              </a:ext>
            </a:extLst>
          </p:cNvPr>
          <p:cNvCxnSpPr/>
          <p:nvPr/>
        </p:nvCxnSpPr>
        <p:spPr>
          <a:xfrm>
            <a:off x="10152579" y="1950493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EE65C2-BFF7-0A0A-02FC-18E8476380C9}"/>
              </a:ext>
            </a:extLst>
          </p:cNvPr>
          <p:cNvCxnSpPr>
            <a:cxnSpLocks/>
          </p:cNvCxnSpPr>
          <p:nvPr/>
        </p:nvCxnSpPr>
        <p:spPr>
          <a:xfrm>
            <a:off x="9902298" y="195049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00CC7A-D794-CD37-2C5F-75373A6876C4}"/>
              </a:ext>
            </a:extLst>
          </p:cNvPr>
          <p:cNvSpPr txBox="1"/>
          <p:nvPr/>
        </p:nvSpPr>
        <p:spPr>
          <a:xfrm>
            <a:off x="9516145" y="1464854"/>
            <a:ext cx="137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060D3-A973-9F4A-AAF8-00D8230407EF}"/>
              </a:ext>
            </a:extLst>
          </p:cNvPr>
          <p:cNvSpPr txBox="1"/>
          <p:nvPr/>
        </p:nvSpPr>
        <p:spPr>
          <a:xfrm>
            <a:off x="5931811" y="1874752"/>
            <a:ext cx="322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POST /login</a:t>
            </a:r>
          </a:p>
          <a:p>
            <a:r>
              <a:rPr lang="fr-FR" b="1" dirty="0"/>
              <a:t>&gt; </a:t>
            </a:r>
            <a:r>
              <a:rPr lang="fr-FR" b="1" dirty="0" err="1"/>
              <a:t>Authorization</a:t>
            </a:r>
            <a:r>
              <a:rPr lang="fr-FR" b="1" dirty="0"/>
              <a:t>: Basic &lt;base64&gt;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BA087-6FAF-FD41-CDB8-1993BD084E4A}"/>
              </a:ext>
            </a:extLst>
          </p:cNvPr>
          <p:cNvSpPr txBox="1"/>
          <p:nvPr/>
        </p:nvSpPr>
        <p:spPr>
          <a:xfrm>
            <a:off x="5933741" y="3466788"/>
            <a:ext cx="439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300</a:t>
            </a:r>
          </a:p>
          <a:p>
            <a:r>
              <a:rPr lang="fr-FR" b="1" dirty="0"/>
              <a:t>&lt; location: http://....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CF5B2-B917-32B2-C2CA-144C0FD08250}"/>
              </a:ext>
            </a:extLst>
          </p:cNvPr>
          <p:cNvCxnSpPr>
            <a:cxnSpLocks/>
          </p:cNvCxnSpPr>
          <p:nvPr/>
        </p:nvCxnSpPr>
        <p:spPr>
          <a:xfrm>
            <a:off x="5932673" y="4521747"/>
            <a:ext cx="4121633" cy="1509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8E5FE3-66E2-BA07-36D1-32E7DF40A4F7}"/>
              </a:ext>
            </a:extLst>
          </p:cNvPr>
          <p:cNvSpPr txBox="1"/>
          <p:nvPr/>
        </p:nvSpPr>
        <p:spPr>
          <a:xfrm>
            <a:off x="5918544" y="4168378"/>
            <a:ext cx="34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F6BAE-C77A-9428-2E71-4F820BEFD54C}"/>
              </a:ext>
            </a:extLst>
          </p:cNvPr>
          <p:cNvSpPr/>
          <p:nvPr/>
        </p:nvSpPr>
        <p:spPr>
          <a:xfrm>
            <a:off x="5368656" y="4488405"/>
            <a:ext cx="371302" cy="479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62243419-FB7A-3F18-B185-31D5169ED093}"/>
              </a:ext>
            </a:extLst>
          </p:cNvPr>
          <p:cNvSpPr/>
          <p:nvPr/>
        </p:nvSpPr>
        <p:spPr>
          <a:xfrm rot="3889692">
            <a:off x="3255625" y="3043410"/>
            <a:ext cx="547071" cy="184562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C8C42-3A9C-45A6-6BAD-F6E1656A7256}"/>
              </a:ext>
            </a:extLst>
          </p:cNvPr>
          <p:cNvSpPr/>
          <p:nvPr/>
        </p:nvSpPr>
        <p:spPr>
          <a:xfrm>
            <a:off x="1351180" y="5746596"/>
            <a:ext cx="371302" cy="448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BB309E-CDA4-C0BB-122C-78B511BBD3B8}"/>
              </a:ext>
            </a:extLst>
          </p:cNvPr>
          <p:cNvCxnSpPr>
            <a:cxnSpLocks/>
          </p:cNvCxnSpPr>
          <p:nvPr/>
        </p:nvCxnSpPr>
        <p:spPr>
          <a:xfrm>
            <a:off x="1540313" y="5015177"/>
            <a:ext cx="0" cy="17747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D09A16-DC55-9D69-CF15-542D121CBB85}"/>
              </a:ext>
            </a:extLst>
          </p:cNvPr>
          <p:cNvCxnSpPr>
            <a:cxnSpLocks/>
          </p:cNvCxnSpPr>
          <p:nvPr/>
        </p:nvCxnSpPr>
        <p:spPr>
          <a:xfrm>
            <a:off x="1299131" y="501517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EFFCAE-282B-D060-B4E2-7BDD27232460}"/>
              </a:ext>
            </a:extLst>
          </p:cNvPr>
          <p:cNvSpPr txBox="1"/>
          <p:nvPr/>
        </p:nvSpPr>
        <p:spPr>
          <a:xfrm>
            <a:off x="648145" y="4585335"/>
            <a:ext cx="2497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Another</a:t>
            </a:r>
            <a:r>
              <a:rPr lang="fr-FR" sz="2000" dirty="0"/>
              <a:t> Web Browser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43C0F7-EEBE-DB08-B28D-A4721714D586}"/>
              </a:ext>
            </a:extLst>
          </p:cNvPr>
          <p:cNvSpPr/>
          <p:nvPr/>
        </p:nvSpPr>
        <p:spPr>
          <a:xfrm>
            <a:off x="1370826" y="7607398"/>
            <a:ext cx="371302" cy="277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71222-C4B4-092F-C662-1F5219B993F8}"/>
              </a:ext>
            </a:extLst>
          </p:cNvPr>
          <p:cNvSpPr txBox="1"/>
          <p:nvPr/>
        </p:nvSpPr>
        <p:spPr>
          <a:xfrm>
            <a:off x="2002138" y="3105834"/>
            <a:ext cx="159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copy (email, ..)</a:t>
            </a:r>
          </a:p>
          <a:p>
            <a:r>
              <a:rPr lang="fr-FR" b="1" dirty="0"/>
              <a:t>URL Link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2FA888-E775-47E1-13CB-A77D2623FB57}"/>
              </a:ext>
            </a:extLst>
          </p:cNvPr>
          <p:cNvCxnSpPr>
            <a:cxnSpLocks/>
          </p:cNvCxnSpPr>
          <p:nvPr/>
        </p:nvCxnSpPr>
        <p:spPr>
          <a:xfrm flipH="1">
            <a:off x="5969237" y="4826897"/>
            <a:ext cx="4085069" cy="1158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4E69FD-9712-1D12-C671-8D9D1BE81FBC}"/>
              </a:ext>
            </a:extLst>
          </p:cNvPr>
          <p:cNvSpPr txBox="1"/>
          <p:nvPr/>
        </p:nvSpPr>
        <p:spPr>
          <a:xfrm>
            <a:off x="8468591" y="488587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200 OK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681D0-117B-4E61-9A6A-FFB8E54B0BD2}"/>
              </a:ext>
            </a:extLst>
          </p:cNvPr>
          <p:cNvCxnSpPr>
            <a:cxnSpLocks/>
          </p:cNvCxnSpPr>
          <p:nvPr/>
        </p:nvCxnSpPr>
        <p:spPr>
          <a:xfrm>
            <a:off x="1950387" y="5746596"/>
            <a:ext cx="8029123" cy="193911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CA45FB-6983-4FB3-1517-01E1868B95F8}"/>
              </a:ext>
            </a:extLst>
          </p:cNvPr>
          <p:cNvSpPr txBox="1"/>
          <p:nvPr/>
        </p:nvSpPr>
        <p:spPr>
          <a:xfrm>
            <a:off x="1936258" y="5393227"/>
            <a:ext cx="34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GET /</a:t>
            </a:r>
            <a:r>
              <a:rPr lang="fr-FR" b="1" dirty="0" err="1"/>
              <a:t>path?token</a:t>
            </a:r>
            <a:r>
              <a:rPr lang="fr-FR" b="1" dirty="0"/>
              <a:t>=**secret**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3CA33D-CD7A-CBB7-63EE-E91BA230EDC6}"/>
              </a:ext>
            </a:extLst>
          </p:cNvPr>
          <p:cNvCxnSpPr>
            <a:cxnSpLocks/>
          </p:cNvCxnSpPr>
          <p:nvPr/>
        </p:nvCxnSpPr>
        <p:spPr>
          <a:xfrm flipH="1">
            <a:off x="1950387" y="6093734"/>
            <a:ext cx="7989445" cy="112586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01D84F-29EC-E9B2-BF07-F3EAE0B02D77}"/>
              </a:ext>
            </a:extLst>
          </p:cNvPr>
          <p:cNvSpPr txBox="1"/>
          <p:nvPr/>
        </p:nvSpPr>
        <p:spPr>
          <a:xfrm>
            <a:off x="8517725" y="610921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200 OK</a:t>
            </a:r>
          </a:p>
        </p:txBody>
      </p:sp>
    </p:spTree>
    <p:extLst>
      <p:ext uri="{BB962C8B-B14F-4D97-AF65-F5344CB8AC3E}">
        <p14:creationId xmlns:p14="http://schemas.microsoft.com/office/powerpoint/2010/main" val="14635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</TotalTime>
  <Words>3619</Words>
  <Application>Microsoft Office PowerPoint</Application>
  <PresentationFormat>Widescreen</PresentationFormat>
  <Paragraphs>678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Söhne Mono</vt:lpstr>
      <vt:lpstr>Office Theme</vt:lpstr>
      <vt:lpstr>Security &amp; Privacy - Part 2 Password Managment</vt:lpstr>
      <vt:lpstr>Outline</vt:lpstr>
      <vt:lpstr>Outline</vt:lpstr>
      <vt:lpstr>login/password in Http Request</vt:lpstr>
      <vt:lpstr>Notice: curl -u user:${password} &gt; Authorization: Basic dXNlcjpwYXNzd29yZA==</vt:lpstr>
      <vt:lpstr>Give Password Once,  then temporary SESSIONID using "set-cookie"</vt:lpstr>
      <vt:lpstr>Cookie restriction protections: ";HttpOnly"</vt:lpstr>
      <vt:lpstr>Cookie are "hidden" to End-Users How to explicitly give ShareableLink with *secret* ?</vt:lpstr>
      <vt:lpstr>Shareable URL Link using http query param  http://....path?token=**secret**</vt:lpstr>
      <vt:lpstr>Recommandations for url query-param http://...path?token=**secret**</vt:lpstr>
      <vt:lpstr>Problem &amp; Analogy of giving Password</vt:lpstr>
      <vt:lpstr>You want to "Sign"  (You have to Prove Your ID),  But put restrictions with Amount/Orders/Date information</vt:lpstr>
      <vt:lpstr>Using Cryptographic "Claim" Signature instead of Identity &amp; Password ?</vt:lpstr>
      <vt:lpstr>Remind on Security Principles</vt:lpstr>
      <vt:lpstr>User  !=  Group  !=  Role    !=  Permission</vt:lpstr>
      <vt:lpstr>Standard  J.W.T. = Json Web Token</vt:lpstr>
      <vt:lpstr>JWT Example</vt:lpstr>
      <vt:lpstr>Typical usage in SPA "Authorization: Bearer &lt;&lt;Token&gt;&gt;" </vt:lpstr>
      <vt:lpstr>Outline</vt:lpstr>
      <vt:lpstr>Problem of Confidentiality</vt:lpstr>
      <vt:lpstr>Http is a clear-text protocol (ASCII lines)</vt:lpstr>
      <vt:lpstr>https   ... S = Secured, but is it ?</vt:lpstr>
      <vt:lpstr>Nesting Protocols Nesting Doll / Onion Model   Metaphors</vt:lpstr>
      <vt:lpstr>Https = TLS  Transport (on top of TCP-IP) ... with data interpreted as Http data</vt:lpstr>
      <vt:lpstr>Https  TLS-Socket Handshake  over TCP/IP Packets</vt:lpstr>
      <vt:lpstr>(Https)  TLS has 2 phases  / use 2 Cryptographic Algorithms</vt:lpstr>
      <vt:lpstr>Lot of Keys</vt:lpstr>
      <vt:lpstr>Click on Site Information, check Certificate</vt:lpstr>
      <vt:lpstr>Certificate (&amp; Details)</vt:lpstr>
      <vt:lpstr>More on TLS &amp; Certificates in next Lessons Asymetric Cryptography with Public-Private Key</vt:lpstr>
      <vt:lpstr>Outline</vt:lpstr>
      <vt:lpstr>Do you need to store passwords in Databases ?</vt:lpstr>
      <vt:lpstr>Personnal Password Database File : "KeePass"</vt:lpstr>
      <vt:lpstr>KeePass</vt:lpstr>
      <vt:lpstr>KeePass  =  your.kdx file                +  your MasterPassword</vt:lpstr>
      <vt:lpstr>Add an Entry</vt:lpstr>
      <vt:lpstr>KeePass</vt:lpstr>
      <vt:lpstr>What About Passwords Databases, used by Web App servers ?</vt:lpstr>
      <vt:lpstr>Example of Scandals Hacked Users Databases</vt:lpstr>
      <vt:lpstr>Scandals 4..9</vt:lpstr>
      <vt:lpstr>Scandals 10..15</vt:lpstr>
      <vt:lpstr>Keywords in Problem descriptions</vt:lpstr>
      <vt:lpstr>What is "Salted Hashed Password" ?</vt:lpstr>
      <vt:lpstr>Outline</vt:lpstr>
      <vt:lpstr>Hash Functions</vt:lpstr>
      <vt:lpstr>Mathematical Properties</vt:lpstr>
      <vt:lpstr>(UnSalted) Hash Passwords</vt:lpstr>
      <vt:lpstr>Checking (Unsalted) HashPassword</vt:lpstr>
      <vt:lpstr>Why Adding Salt ?</vt:lpstr>
      <vt:lpstr>PowerPoint Presentation</vt:lpstr>
      <vt:lpstr>hash(password+salt)  OR  hash(salt+password) ?</vt:lpstr>
      <vt:lpstr>UnSalted Hashes Database join with Known Common Hashes</vt:lpstr>
      <vt:lpstr>Different Users can have same passwords</vt:lpstr>
      <vt:lpstr>Salted Hash Passwords</vt:lpstr>
      <vt:lpstr>Checking Password</vt:lpstr>
      <vt:lpstr>$ sha256sum</vt:lpstr>
      <vt:lpstr>Checking Hash</vt:lpstr>
      <vt:lpstr>Can you Spot the Security Problems ?</vt:lpstr>
      <vt:lpstr>Notice "Force Slowness"</vt:lpstr>
      <vt:lpstr>Side-Channel :  different response times =&gt; avoid optimizations</vt:lpstr>
      <vt:lpstr>Side-Channel :  response time</vt:lpstr>
      <vt:lpstr>Time Side-Channel attack</vt:lpstr>
      <vt:lpstr>Even Stranger Side-Channels</vt:lpstr>
      <vt:lpstr>Outline</vt:lpstr>
      <vt:lpstr>a Password Cracker App</vt:lpstr>
      <vt:lpstr>http://openwall.com/john/</vt:lpstr>
      <vt:lpstr>a Security Auditing  and Password Recovery Tool</vt:lpstr>
      <vt:lpstr>{ White |Grey | Black }  Hat</vt:lpstr>
      <vt:lpstr>Why me  [1/2] ?</vt:lpstr>
      <vt:lpstr>Why me [2/2] ?</vt:lpstr>
      <vt:lpstr>(Badly Over-)Estimated  Password Strength / Quality</vt:lpstr>
      <vt:lpstr>Generate Passwords</vt:lpstr>
      <vt:lpstr>On Windows,  consider HashSuite</vt:lpstr>
      <vt:lpstr>Example Use-Case</vt:lpstr>
      <vt:lpstr>Imported Password Hashes</vt:lpstr>
      <vt:lpstr>Maybe "Use Rules" to add known parts Configure known size, wordlist, ..</vt:lpstr>
      <vt:lpstr>Sample Compute with assumptions Rules =&gt;  11 minutes only</vt:lpstr>
      <vt:lpstr>Outline</vt:lpstr>
      <vt:lpstr>2FA / MFA = 2/Multi Factor Authentication</vt:lpstr>
      <vt:lpstr>Example 2FA   </vt:lpstr>
      <vt:lpstr>Example 2FA  (or simple Auth when no password)</vt:lpstr>
      <vt:lpstr>Outline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&amp; Privacy - Part 2 Password Management</dc:title>
  <dc:creator>NAUWYNCK Arnaud</dc:creator>
  <cp:lastModifiedBy>NAUWYNCK Arnaud</cp:lastModifiedBy>
  <cp:revision>44</cp:revision>
  <dcterms:created xsi:type="dcterms:W3CDTF">2024-03-02T10:07:13Z</dcterms:created>
  <dcterms:modified xsi:type="dcterms:W3CDTF">2025-03-03T20:08:37Z</dcterms:modified>
</cp:coreProperties>
</file>